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Advent Pro SemiBold" panose="020B0604020202020204" charset="0"/>
      <p:regular r:id="rId23"/>
      <p:bold r:id="rId24"/>
      <p:italic r:id="rId25"/>
      <p:boldItalic r:id="rId26"/>
    </p:embeddedFont>
    <p:embeddedFont>
      <p:font typeface="Fira Sans Condensed Medium" panose="020F0502020204030204" pitchFamily="34" charset="0"/>
      <p:regular r:id="rId27"/>
      <p:bold r:id="rId28"/>
      <p:italic r:id="rId29"/>
      <p:boldItalic r:id="rId30"/>
    </p:embeddedFont>
    <p:embeddedFont>
      <p:font typeface="Maven Pro" panose="020B0604020202020204" charset="0"/>
      <p:regular r:id="rId31"/>
      <p:bold r:id="rId32"/>
    </p:embeddedFont>
    <p:embeddedFont>
      <p:font typeface="Maven Pro Black" panose="020B0604020202020204" charset="0"/>
      <p:bold r:id="rId33"/>
    </p:embeddedFont>
    <p:embeddedFont>
      <p:font typeface="Share Tech" panose="020B0604020202020204" charset="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58064F-9222-448F-A2A7-7F06E34CDEE0}">
  <a:tblStyle styleId="{7E58064F-9222-448F-A2A7-7F06E34CDEE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krutikabapat.github.io/Swish-Vs-Mish-Latest-Activation-Function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223540f34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223540f34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Differences between our implementation and the paper (all data used? / layers? / optimizer?/ initialization?)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223540f3428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223540f3428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Differences between our implementation and the paper (all data used? / layers? / optimizer?/ initialization?)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21e449d81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21e449d81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Differences between our implementation and the paper (all data used? / layers? / optimizer?/ initialization?)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23540f3428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223540f342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Differences between our implementation and the paper (all data used? / layers? / optimizer?/ initialization?)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It draws samples from a truncated normal distribution centered on 0</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23540f3428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223540f3428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Differences between our implementation and the paper (all data used? / layers? / optimizer?/ initialization?)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223540f3428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223540f3428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Differences between our implementation and the paper (all data used? / layers? / optimizer?/ initialization?)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223540f342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223540f342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Differences between our implementation and the paper (all data used? / layers? / optimizer? / initialization?)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23540f3428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23540f3428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Differences between our implementation and the paper (all data used? / layers? / optimizer?/ initialization?)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223540f3428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223540f3428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are some examples of real-world problems that require a combination of linear and nonlinear activation functions to be modeled effectively:</a:t>
            </a:r>
            <a:endParaRPr/>
          </a:p>
          <a:p>
            <a:pPr marL="0" lvl="0" indent="0" algn="l" rtl="0">
              <a:spcBef>
                <a:spcPts val="0"/>
              </a:spcBef>
              <a:spcAft>
                <a:spcPts val="0"/>
              </a:spcAft>
              <a:buNone/>
            </a:pPr>
            <a:endParaRPr/>
          </a:p>
          <a:p>
            <a:pPr marL="0" lvl="0" indent="0" algn="l" rtl="0">
              <a:spcBef>
                <a:spcPts val="0"/>
              </a:spcBef>
              <a:spcAft>
                <a:spcPts val="0"/>
              </a:spcAft>
              <a:buNone/>
            </a:pPr>
            <a:r>
              <a:rPr lang="en"/>
              <a:t>Image classification: In image classification problems, features in an image may have both linear and non-linear relationships with the class labels. Using a combination of linear and non-linear activation functions can help the model learn these complex relationships effectively.</a:t>
            </a:r>
            <a:endParaRPr/>
          </a:p>
          <a:p>
            <a:pPr marL="0" lvl="0" indent="0" algn="l" rtl="0">
              <a:spcBef>
                <a:spcPts val="0"/>
              </a:spcBef>
              <a:spcAft>
                <a:spcPts val="0"/>
              </a:spcAft>
              <a:buNone/>
            </a:pPr>
            <a:endParaRPr/>
          </a:p>
          <a:p>
            <a:pPr marL="0" lvl="0" indent="0" algn="l" rtl="0">
              <a:spcBef>
                <a:spcPts val="0"/>
              </a:spcBef>
              <a:spcAft>
                <a:spcPts val="0"/>
              </a:spcAft>
              <a:buNone/>
            </a:pPr>
            <a:r>
              <a:rPr lang="en"/>
              <a:t>Speech recognition: In speech recognition problems, the relationships between the speech signals and the corresponding transcriptions are complex and may involve both linear and non-linear interactions. Using a combination of linear and non-linear activation functions can help the model capture these complex relationships.</a:t>
            </a:r>
            <a:endParaRPr/>
          </a:p>
          <a:p>
            <a:pPr marL="0" lvl="0" indent="0" algn="l" rtl="0">
              <a:spcBef>
                <a:spcPts val="0"/>
              </a:spcBef>
              <a:spcAft>
                <a:spcPts val="0"/>
              </a:spcAft>
              <a:buNone/>
            </a:pPr>
            <a:endParaRPr/>
          </a:p>
          <a:p>
            <a:pPr marL="0" lvl="0" indent="0" algn="l" rtl="0">
              <a:spcBef>
                <a:spcPts val="0"/>
              </a:spcBef>
              <a:spcAft>
                <a:spcPts val="0"/>
              </a:spcAft>
              <a:buNone/>
            </a:pPr>
            <a:r>
              <a:rPr lang="en"/>
              <a:t>Financial forecasting: In financial forecasting problems, the relationships between various financial indicators and stock prices can be both linear and non-linear. Using a combination of linear and non-linear activation functions can help the model capture the complex relationships between financial indicators and stock prices.</a:t>
            </a:r>
            <a:endParaRPr/>
          </a:p>
          <a:p>
            <a:pPr marL="0" lvl="0" indent="0" algn="l" rtl="0">
              <a:spcBef>
                <a:spcPts val="0"/>
              </a:spcBef>
              <a:spcAft>
                <a:spcPts val="0"/>
              </a:spcAft>
              <a:buNone/>
            </a:pPr>
            <a:endParaRPr/>
          </a:p>
          <a:p>
            <a:pPr marL="0" lvl="0" indent="0" algn="l" rtl="0">
              <a:spcBef>
                <a:spcPts val="0"/>
              </a:spcBef>
              <a:spcAft>
                <a:spcPts val="0"/>
              </a:spcAft>
              <a:buNone/>
            </a:pPr>
            <a:r>
              <a:rPr lang="en"/>
              <a:t>Predictive maintenance: In predictive maintenance problems, the relationships between various sensor readings and equipment failures can be both linear and non-linear. Using a combination of linear and non-linear activation functions can help the model capture these complex relationships and make accurate predictions.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207841ae87e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207841ae87e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dcaf73d2d5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dcaf73d2d5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chemeClr val="dk1"/>
              </a:buClr>
              <a:buSzPts val="1900"/>
              <a:buFont typeface="Maven Pro"/>
              <a:buChar char="●"/>
            </a:pPr>
            <a:r>
              <a:rPr lang="en" sz="900">
                <a:solidFill>
                  <a:schemeClr val="dk1"/>
                </a:solidFill>
                <a:latin typeface="Maven Pro"/>
                <a:ea typeface="Maven Pro"/>
                <a:cs typeface="Maven Pro"/>
                <a:sym typeface="Maven Pro"/>
              </a:rPr>
              <a:t>Summary (fi kelmtin chniya innov)</a:t>
            </a:r>
            <a:endParaRPr sz="900">
              <a:solidFill>
                <a:schemeClr val="dk1"/>
              </a:solidFill>
              <a:latin typeface="Maven Pro"/>
              <a:ea typeface="Maven Pro"/>
              <a:cs typeface="Maven Pro"/>
              <a:sym typeface="Maven Pro"/>
            </a:endParaRPr>
          </a:p>
          <a:p>
            <a:pPr marL="457200" lvl="0" indent="-349250" algn="l" rtl="0">
              <a:spcBef>
                <a:spcPts val="0"/>
              </a:spcBef>
              <a:spcAft>
                <a:spcPts val="0"/>
              </a:spcAft>
              <a:buClr>
                <a:schemeClr val="dk1"/>
              </a:buClr>
              <a:buSzPts val="1900"/>
              <a:buFont typeface="Maven Pro"/>
              <a:buChar char="●"/>
            </a:pPr>
            <a:r>
              <a:rPr lang="en" sz="900">
                <a:solidFill>
                  <a:schemeClr val="dk1"/>
                </a:solidFill>
                <a:latin typeface="Maven Pro"/>
                <a:ea typeface="Maven Pro"/>
                <a:cs typeface="Maven Pro"/>
                <a:sym typeface="Maven Pro"/>
              </a:rPr>
              <a:t>Proposed functions (RePSU w 5wetha)</a:t>
            </a:r>
            <a:endParaRPr sz="900">
              <a:solidFill>
                <a:schemeClr val="dk1"/>
              </a:solidFill>
              <a:latin typeface="Maven Pro"/>
              <a:ea typeface="Maven Pro"/>
              <a:cs typeface="Maven Pro"/>
              <a:sym typeface="Maven Pro"/>
            </a:endParaRPr>
          </a:p>
          <a:p>
            <a:pPr marL="457200" lvl="0" indent="-349250" algn="l" rtl="0">
              <a:spcBef>
                <a:spcPts val="0"/>
              </a:spcBef>
              <a:spcAft>
                <a:spcPts val="0"/>
              </a:spcAft>
              <a:buClr>
                <a:schemeClr val="dk1"/>
              </a:buClr>
              <a:buSzPts val="1900"/>
              <a:buFont typeface="Maven Pro"/>
              <a:buChar char="●"/>
            </a:pPr>
            <a:r>
              <a:rPr lang="en" sz="900">
                <a:solidFill>
                  <a:schemeClr val="dk1"/>
                </a:solidFill>
                <a:latin typeface="Maven Pro"/>
                <a:ea typeface="Maven Pro"/>
                <a:cs typeface="Maven Pro"/>
                <a:sym typeface="Maven Pro"/>
              </a:rPr>
              <a:t>Math (ehh njemo n7otouh nejmo la</a:t>
            </a:r>
            <a:endParaRPr sz="900">
              <a:solidFill>
                <a:schemeClr val="dk1"/>
              </a:solidFill>
              <a:latin typeface="Maven Pro"/>
              <a:ea typeface="Maven Pro"/>
              <a:cs typeface="Maven Pro"/>
              <a:sym typeface="Maven Pro"/>
            </a:endParaRPr>
          </a:p>
          <a:p>
            <a:pPr marL="457200" lvl="0" indent="-349250" algn="l" rtl="0">
              <a:spcBef>
                <a:spcPts val="0"/>
              </a:spcBef>
              <a:spcAft>
                <a:spcPts val="0"/>
              </a:spcAft>
              <a:buClr>
                <a:schemeClr val="dk1"/>
              </a:buClr>
              <a:buSzPts val="1900"/>
              <a:buFont typeface="Maven Pro"/>
              <a:buChar char="●"/>
            </a:pPr>
            <a:r>
              <a:rPr lang="en" sz="900">
                <a:solidFill>
                  <a:schemeClr val="dk1"/>
                </a:solidFill>
                <a:latin typeface="Maven Pro"/>
                <a:ea typeface="Maven Pro"/>
                <a:cs typeface="Maven Pro"/>
                <a:sym typeface="Maven Pro"/>
              </a:rPr>
              <a:t>Test benches (shallow, deep, transfer,...)</a:t>
            </a:r>
            <a:endParaRPr sz="900">
              <a:solidFill>
                <a:schemeClr val="dk1"/>
              </a:solidFill>
              <a:latin typeface="Maven Pro"/>
              <a:ea typeface="Maven Pro"/>
              <a:cs typeface="Maven Pro"/>
              <a:sym typeface="Maven Pro"/>
            </a:endParaRPr>
          </a:p>
          <a:p>
            <a:pPr marL="457200" lvl="0" indent="-349250" algn="l" rtl="0">
              <a:spcBef>
                <a:spcPts val="0"/>
              </a:spcBef>
              <a:spcAft>
                <a:spcPts val="0"/>
              </a:spcAft>
              <a:buClr>
                <a:schemeClr val="dk1"/>
              </a:buClr>
              <a:buSzPts val="1900"/>
              <a:buFont typeface="Maven Pro"/>
              <a:buChar char="●"/>
            </a:pPr>
            <a:r>
              <a:rPr lang="en" sz="900">
                <a:solidFill>
                  <a:schemeClr val="dk1"/>
                </a:solidFill>
                <a:latin typeface="Maven Pro"/>
                <a:ea typeface="Maven Pro"/>
                <a:cs typeface="Maven Pro"/>
                <a:sym typeface="Maven Pro"/>
              </a:rPr>
              <a:t>Our progress (code collab)</a:t>
            </a:r>
            <a:endParaRPr sz="900">
              <a:solidFill>
                <a:schemeClr val="dk1"/>
              </a:solidFill>
              <a:latin typeface="Maven Pro"/>
              <a:ea typeface="Maven Pro"/>
              <a:cs typeface="Maven Pro"/>
              <a:sym typeface="Maven Pro"/>
            </a:endParaRPr>
          </a:p>
          <a:p>
            <a:pPr marL="0" lvl="0" indent="0" algn="l" rtl="0">
              <a:spcBef>
                <a:spcPts val="0"/>
              </a:spcBef>
              <a:spcAft>
                <a:spcPts val="0"/>
              </a:spcAft>
              <a:buNone/>
            </a:pPr>
            <a:endParaRPr sz="2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223540f342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223540f342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analytic form of this new neural class involves scale, shift and shape parameters to obtain a wide range of activation shapes, including the standard rectified linear unit (ReLU) as a limit case.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23540f3428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223540f3428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207841ae87e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207841ae87e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a:solidFill>
                  <a:schemeClr val="dk1"/>
                </a:solidFill>
                <a:latin typeface="Maven Pro"/>
                <a:ea typeface="Maven Pro"/>
                <a:cs typeface="Maven Pro"/>
                <a:sym typeface="Maven Pro"/>
              </a:rPr>
              <a:t>many real-world problems require a combination of linear and nonlinear functions to be modeled effectively: image classification / speech recognition / financial forecasting / predictive maintenance</a:t>
            </a:r>
            <a:endParaRPr sz="7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07841ae87e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207841ae87e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https://krutikabapat.github.io/Swish-Vs-Mish-Latest-Activation-Functions/</a:t>
            </a:r>
            <a:r>
              <a:rPr lang="en"/>
              <a:t> </a:t>
            </a:r>
            <a:endParaRPr sz="800"/>
          </a:p>
          <a:p>
            <a:pPr marL="0" lvl="0" indent="0" algn="l" rtl="0">
              <a:spcBef>
                <a:spcPts val="0"/>
              </a:spcBef>
              <a:spcAft>
                <a:spcPts val="0"/>
              </a:spcAft>
              <a:buNone/>
            </a:pPr>
            <a:r>
              <a:rPr lang="en">
                <a:solidFill>
                  <a:schemeClr val="dk1"/>
                </a:solidFill>
                <a:latin typeface="Maven Pro"/>
                <a:ea typeface="Maven Pro"/>
                <a:cs typeface="Maven Pro"/>
                <a:sym typeface="Maven Pro"/>
              </a:rPr>
              <a:t>Swish and Mish are smooth and nonmonotonic which makes them different from most common activation functions</a:t>
            </a:r>
            <a:endParaRPr>
              <a:solidFill>
                <a:schemeClr val="dk1"/>
              </a:solidFill>
              <a:latin typeface="Maven Pro"/>
              <a:ea typeface="Maven Pro"/>
              <a:cs typeface="Maven Pro"/>
              <a:sym typeface="Maven Pro"/>
            </a:endParaRPr>
          </a:p>
          <a:p>
            <a:pPr marL="0" lvl="0" indent="0" algn="l" rtl="0">
              <a:spcBef>
                <a:spcPts val="0"/>
              </a:spcBef>
              <a:spcAft>
                <a:spcPts val="0"/>
              </a:spcAft>
              <a:buNone/>
            </a:pPr>
            <a:endParaRPr>
              <a:solidFill>
                <a:schemeClr val="dk1"/>
              </a:solidFill>
              <a:latin typeface="Maven Pro"/>
              <a:ea typeface="Maven Pro"/>
              <a:cs typeface="Maven Pro"/>
              <a:sym typeface="Maven Pro"/>
            </a:endParaRPr>
          </a:p>
          <a:p>
            <a:pPr marL="0" lvl="0" indent="0" algn="l" rtl="0">
              <a:spcBef>
                <a:spcPts val="0"/>
              </a:spcBef>
              <a:spcAft>
                <a:spcPts val="0"/>
              </a:spcAft>
              <a:buNone/>
            </a:pPr>
            <a:r>
              <a:rPr lang="en">
                <a:solidFill>
                  <a:schemeClr val="dk1"/>
                </a:solidFill>
                <a:latin typeface="Maven Pro"/>
                <a:ea typeface="Maven Pro"/>
                <a:cs typeface="Maven Pro"/>
                <a:sym typeface="Maven Pro"/>
              </a:rPr>
              <a:t>Swish and Mish are unbounded above and bounded below.</a:t>
            </a:r>
            <a:endParaRPr>
              <a:solidFill>
                <a:schemeClr val="dk1"/>
              </a:solidFill>
              <a:latin typeface="Maven Pro"/>
              <a:ea typeface="Maven Pro"/>
              <a:cs typeface="Maven Pro"/>
              <a:sym typeface="Maven Pro"/>
            </a:endParaRPr>
          </a:p>
          <a:p>
            <a:pPr marL="457200" lvl="0" indent="-298450" algn="l" rtl="0">
              <a:spcBef>
                <a:spcPts val="0"/>
              </a:spcBef>
              <a:spcAft>
                <a:spcPts val="0"/>
              </a:spcAft>
              <a:buClr>
                <a:schemeClr val="dk1"/>
              </a:buClr>
              <a:buSzPts val="1100"/>
              <a:buFont typeface="Maven Pro"/>
              <a:buChar char="●"/>
            </a:pPr>
            <a:r>
              <a:rPr lang="en">
                <a:solidFill>
                  <a:schemeClr val="dk1"/>
                </a:solidFill>
                <a:latin typeface="Maven Pro"/>
                <a:ea typeface="Maven Pro"/>
                <a:cs typeface="Maven Pro"/>
                <a:sym typeface="Maven Pro"/>
              </a:rPr>
              <a:t>Being unbounded above is a desirable property for any activation function since it avoids saturation which generally causes training to drastically slow down due to near-zero gradients.</a:t>
            </a:r>
            <a:endParaRPr>
              <a:solidFill>
                <a:schemeClr val="dk1"/>
              </a:solidFill>
              <a:latin typeface="Maven Pro"/>
              <a:ea typeface="Maven Pro"/>
              <a:cs typeface="Maven Pro"/>
              <a:sym typeface="Maven Pro"/>
            </a:endParaRPr>
          </a:p>
          <a:p>
            <a:pPr marL="457200" lvl="0" indent="-298450" algn="l" rtl="0">
              <a:spcBef>
                <a:spcPts val="0"/>
              </a:spcBef>
              <a:spcAft>
                <a:spcPts val="0"/>
              </a:spcAft>
              <a:buClr>
                <a:schemeClr val="dk1"/>
              </a:buClr>
              <a:buSzPts val="1100"/>
              <a:buFont typeface="Maven Pro"/>
              <a:buChar char="●"/>
            </a:pPr>
            <a:r>
              <a:rPr lang="en">
                <a:solidFill>
                  <a:schemeClr val="dk1"/>
                </a:solidFill>
                <a:latin typeface="Maven Pro"/>
                <a:ea typeface="Maven Pro"/>
                <a:cs typeface="Maven Pro"/>
                <a:sym typeface="Maven Pro"/>
              </a:rPr>
              <a:t>Being bounded below is also advantageous because it results in strong regularization effects and reduces overfitting.</a:t>
            </a:r>
            <a:endParaRPr>
              <a:solidFill>
                <a:schemeClr val="dk1"/>
              </a:solidFill>
              <a:latin typeface="Maven Pro"/>
              <a:ea typeface="Maven Pro"/>
              <a:cs typeface="Maven Pro"/>
              <a:sym typeface="Maven Pro"/>
            </a:endParaRPr>
          </a:p>
          <a:p>
            <a:pPr marL="0" lvl="0" indent="0" algn="l" rtl="0">
              <a:spcBef>
                <a:spcPts val="0"/>
              </a:spcBef>
              <a:spcAft>
                <a:spcPts val="0"/>
              </a:spcAft>
              <a:buNone/>
            </a:pPr>
            <a:endParaRPr>
              <a:solidFill>
                <a:schemeClr val="dk1"/>
              </a:solidFill>
              <a:latin typeface="Maven Pro"/>
              <a:ea typeface="Maven Pro"/>
              <a:cs typeface="Maven Pro"/>
              <a:sym typeface="Maven Pro"/>
            </a:endParaRPr>
          </a:p>
          <a:p>
            <a:pPr marL="0" lvl="0" indent="0" algn="l" rtl="0">
              <a:spcBef>
                <a:spcPts val="0"/>
              </a:spcBef>
              <a:spcAft>
                <a:spcPts val="0"/>
              </a:spcAft>
              <a:buNone/>
            </a:pPr>
            <a:endParaRPr>
              <a:solidFill>
                <a:schemeClr val="dk1"/>
              </a:solidFill>
              <a:latin typeface="Maven Pro"/>
              <a:ea typeface="Maven Pro"/>
              <a:cs typeface="Maven Pro"/>
              <a:sym typeface="Maven Pro"/>
            </a:endParaRPr>
          </a:p>
          <a:p>
            <a:pPr marL="0" lvl="0" indent="0" algn="l" rtl="0">
              <a:spcBef>
                <a:spcPts val="0"/>
              </a:spcBef>
              <a:spcAft>
                <a:spcPts val="0"/>
              </a:spcAft>
              <a:buNone/>
            </a:pPr>
            <a:endParaRPr>
              <a:solidFill>
                <a:schemeClr val="dk1"/>
              </a:solidFill>
              <a:latin typeface="Maven Pro"/>
              <a:ea typeface="Maven Pro"/>
              <a:cs typeface="Maven Pro"/>
              <a:sym typeface="Maven Pro"/>
            </a:endParaRPr>
          </a:p>
          <a:p>
            <a:pPr marL="0" lvl="0" indent="0" algn="l" rtl="0">
              <a:spcBef>
                <a:spcPts val="0"/>
              </a:spcBef>
              <a:spcAft>
                <a:spcPts val="0"/>
              </a:spcAft>
              <a:buClr>
                <a:schemeClr val="dk1"/>
              </a:buClr>
              <a:buSzPts val="1100"/>
              <a:buFont typeface="Arial"/>
              <a:buNone/>
            </a:pPr>
            <a:endParaRPr>
              <a:solidFill>
                <a:schemeClr val="dk1"/>
              </a:solidFill>
              <a:latin typeface="Maven Pro"/>
              <a:ea typeface="Maven Pro"/>
              <a:cs typeface="Maven Pro"/>
              <a:sym typeface="Maven Pro"/>
            </a:endParaRPr>
          </a:p>
          <a:p>
            <a:pPr marL="0" lvl="0" indent="0" algn="l" rtl="0">
              <a:spcBef>
                <a:spcPts val="0"/>
              </a:spcBef>
              <a:spcAft>
                <a:spcPts val="0"/>
              </a:spcAft>
              <a:buNone/>
            </a:pPr>
            <a:endParaRPr sz="8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07841ae87e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07841ae87e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analytic form of this new neural class involves scale, shift and shape parameters to obtain a wide range of activation shapes, including the standard rectified linear unit (ReLU) as a limit case.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07841ae87e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207841ae87e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 Optimizers in deep learning are used to minimize the loss function during training.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 They adjust the weights and biases of the neural network to improve its performance on the task at hand.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 Optimizers use various algorithms to find the optimal values of these parameters.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 They update the parameters iteratively based on the gradients of the loss function with respect to them.</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 The choice of optimizer can have a significant impact on the training time, convergence, and accuracy of the model.</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There are several differences between optimizers that can impact their performance and suitability for different types of deep learning tasks. Here are some of the key differences: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Update rule: Each optimizer has a different update rule for adjusting the weights and biases of the neural network during training. Some optimizers use momentum, while others use adaptive learning rates or a combination of both.</a:t>
            </a:r>
            <a:endParaRPr/>
          </a:p>
          <a:p>
            <a:pPr marL="0" lvl="0" indent="0" algn="l" rtl="0">
              <a:spcBef>
                <a:spcPts val="0"/>
              </a:spcBef>
              <a:spcAft>
                <a:spcPts val="0"/>
              </a:spcAft>
              <a:buClr>
                <a:schemeClr val="dk1"/>
              </a:buClr>
              <a:buSzPts val="1100"/>
              <a:buFont typeface="Arial"/>
              <a:buNone/>
            </a:pPr>
            <a:r>
              <a:rPr lang="en"/>
              <a:t>–Momentum technique accumulates gradients from previous iterations and adds them to the current iteration, which helps to smooth out fluctuations in the gradient and speed up convergence. In this way, momentum can help the optimizer to escape local minima and reach the global minimum faster.</a:t>
            </a:r>
            <a:endParaRPr/>
          </a:p>
          <a:p>
            <a:pPr marL="0" lvl="0" indent="0" algn="l" rtl="0">
              <a:spcBef>
                <a:spcPts val="0"/>
              </a:spcBef>
              <a:spcAft>
                <a:spcPts val="0"/>
              </a:spcAft>
              <a:buClr>
                <a:schemeClr val="dk1"/>
              </a:buClr>
              <a:buSzPts val="1100"/>
              <a:buFont typeface="Arial"/>
              <a:buNone/>
            </a:pPr>
            <a:r>
              <a:rPr lang="en"/>
              <a:t>–Adaptive learning rate optimizers adjust the learning rate according to the magnitude of the gradients. If the gradients are large, the learning rate is decreased, and if the gradients are small, the learning rate is increased. This helps to prevent overshooting the minimum and can improve the convergence speed and accuracy.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Learning rate: The learning rate determines the step size taken in the direction of the gradient during each update. Different optimizers have different ways of adapting the learning rate, such as using a fixed rate, adaptive rate, or a schedule.</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1e592924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1e592924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Categorical: we calculate a separate loss for each class label per observation and sum the result.</a:t>
            </a:r>
            <a:endParaRPr/>
          </a:p>
          <a:p>
            <a:pPr marL="0" lvl="0" indent="0" algn="l" rtl="0">
              <a:spcBef>
                <a:spcPts val="0"/>
              </a:spcBef>
              <a:spcAft>
                <a:spcPts val="0"/>
              </a:spcAft>
              <a:buNone/>
            </a:pPr>
            <a:r>
              <a:rPr lang="en"/>
              <a:t>M - number of classes /  log - the natural log / y - binary indicator (0 or 1) if class label c is the correct classification for observation o / p - predicted probability of observation o from class c</a:t>
            </a:r>
            <a:endParaRPr/>
          </a:p>
          <a:p>
            <a:pPr marL="0" lvl="0" indent="0" algn="l" rtl="0">
              <a:spcBef>
                <a:spcPts val="0"/>
              </a:spcBef>
              <a:spcAft>
                <a:spcPts val="0"/>
              </a:spcAft>
              <a:buNone/>
            </a:pPr>
            <a:r>
              <a:rPr lang="en"/>
              <a:t>The classes are not mutually exclusive, meaning that an instance may belong to more than one class.</a:t>
            </a:r>
            <a:endParaRPr/>
          </a:p>
          <a:p>
            <a:pPr marL="0" lvl="0" indent="0" algn="l" rtl="0">
              <a:spcBef>
                <a:spcPts val="0"/>
              </a:spcBef>
              <a:spcAft>
                <a:spcPts val="0"/>
              </a:spcAft>
              <a:buNone/>
            </a:pPr>
            <a:endParaRPr/>
          </a:p>
          <a:p>
            <a:pPr marL="0" lvl="0" indent="0" algn="l" rtl="0">
              <a:spcBef>
                <a:spcPts val="0"/>
              </a:spcBef>
              <a:spcAft>
                <a:spcPts val="0"/>
              </a:spcAft>
              <a:buNone/>
            </a:pPr>
            <a:r>
              <a:rPr lang="en"/>
              <a:t>*MSE measures the average squared difference between the predicted and actual values. MSE is particularly useful when large errors are particularly bad, because it strongly penalizes large differences between the predicted and actual values. Therefore, MSE is often used in applications where the goal is to minimize the magnitude of the errors.</a:t>
            </a:r>
            <a:endParaRPr/>
          </a:p>
          <a:p>
            <a:pPr marL="0" lvl="0" indent="0" algn="l" rtl="0">
              <a:spcBef>
                <a:spcPts val="0"/>
              </a:spcBef>
              <a:spcAft>
                <a:spcPts val="0"/>
              </a:spcAft>
              <a:buNone/>
            </a:pPr>
            <a:endParaRPr/>
          </a:p>
          <a:p>
            <a:pPr marL="0" lvl="0" indent="0" algn="l" rtl="0">
              <a:spcBef>
                <a:spcPts val="0"/>
              </a:spcBef>
              <a:spcAft>
                <a:spcPts val="0"/>
              </a:spcAft>
              <a:buNone/>
            </a:pPr>
            <a:r>
              <a:rPr lang="en"/>
              <a:t>*On the other hand, MAE measures the average absolute difference between the predicted and actual values. It is less sensitive to outliers than MSE, because it does not square the differences. MAE is often used in applications where small errors are considered acceptable.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07841ae87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207841ae87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shrinkage is the reduction in the effects of sampling variation</a:t>
            </a:r>
            <a:endParaRPr/>
          </a:p>
          <a:p>
            <a:pPr marL="457200" lvl="0" indent="-298450" algn="l" rtl="0">
              <a:spcBef>
                <a:spcPts val="0"/>
              </a:spcBef>
              <a:spcAft>
                <a:spcPts val="0"/>
              </a:spcAft>
              <a:buSzPts val="1100"/>
              <a:buChar char="●"/>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78"/>
        <p:cNvGrpSpPr/>
        <p:nvPr/>
      </p:nvGrpSpPr>
      <p:grpSpPr>
        <a:xfrm>
          <a:off x="0" y="0"/>
          <a:ext cx="0" cy="0"/>
          <a:chOff x="0" y="0"/>
          <a:chExt cx="0" cy="0"/>
        </a:xfrm>
      </p:grpSpPr>
      <p:sp>
        <p:nvSpPr>
          <p:cNvPr id="279" name="Google Shape;279;p14"/>
          <p:cNvSpPr txBox="1">
            <a:spLocks noGrp="1"/>
          </p:cNvSpPr>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0" name="Google Shape;280;p14"/>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1" name="Google Shape;281;p14"/>
          <p:cNvSpPr txBox="1">
            <a:spLocks noGrp="1"/>
          </p:cNvSpPr>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2" name="Google Shape;282;p14"/>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3" name="Google Shape;283;p14"/>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4"/>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310"/>
        <p:cNvGrpSpPr/>
        <p:nvPr/>
      </p:nvGrpSpPr>
      <p:grpSpPr>
        <a:xfrm>
          <a:off x="0" y="0"/>
          <a:ext cx="0" cy="0"/>
          <a:chOff x="0" y="0"/>
          <a:chExt cx="0" cy="0"/>
        </a:xfrm>
      </p:grpSpPr>
      <p:sp>
        <p:nvSpPr>
          <p:cNvPr id="311" name="Google Shape;311;p16"/>
          <p:cNvSpPr txBox="1">
            <a:spLocks noGrp="1"/>
          </p:cNvSpPr>
          <p:nvPr>
            <p:ph type="ctrTitle"/>
          </p:nvPr>
        </p:nvSpPr>
        <p:spPr>
          <a:xfrm>
            <a:off x="1121525"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2" name="Google Shape;312;p16"/>
          <p:cNvSpPr txBox="1">
            <a:spLocks noGrp="1"/>
          </p:cNvSpPr>
          <p:nvPr>
            <p:ph type="subTitle" idx="1"/>
          </p:nvPr>
        </p:nvSpPr>
        <p:spPr>
          <a:xfrm>
            <a:off x="961925" y="16437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3" name="Google Shape;313;p16"/>
          <p:cNvSpPr txBox="1">
            <a:spLocks noGrp="1"/>
          </p:cNvSpPr>
          <p:nvPr>
            <p:ph type="ctrTitle" idx="2"/>
          </p:nvPr>
        </p:nvSpPr>
        <p:spPr>
          <a:xfrm>
            <a:off x="3628263"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4" name="Google Shape;314;p16"/>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5" name="Google Shape;315;p16"/>
          <p:cNvSpPr txBox="1">
            <a:spLocks noGrp="1"/>
          </p:cNvSpPr>
          <p:nvPr>
            <p:ph type="ctrTitle" idx="4"/>
          </p:nvPr>
        </p:nvSpPr>
        <p:spPr>
          <a:xfrm>
            <a:off x="6142624"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6" name="Google Shape;316;p16"/>
          <p:cNvSpPr txBox="1">
            <a:spLocks noGrp="1"/>
          </p:cNvSpPr>
          <p:nvPr>
            <p:ph type="subTitle" idx="5"/>
          </p:nvPr>
        </p:nvSpPr>
        <p:spPr>
          <a:xfrm>
            <a:off x="5947924" y="16437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7" name="Google Shape;317;p16"/>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18" name="Google Shape;318;p16"/>
          <p:cNvSpPr txBox="1">
            <a:spLocks noGrp="1"/>
          </p:cNvSpPr>
          <p:nvPr>
            <p:ph type="ctrTitle" idx="7"/>
          </p:nvPr>
        </p:nvSpPr>
        <p:spPr>
          <a:xfrm>
            <a:off x="1121525"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9" name="Google Shape;319;p16"/>
          <p:cNvSpPr txBox="1">
            <a:spLocks noGrp="1"/>
          </p:cNvSpPr>
          <p:nvPr>
            <p:ph type="subTitle" idx="8"/>
          </p:nvPr>
        </p:nvSpPr>
        <p:spPr>
          <a:xfrm>
            <a:off x="961925" y="34792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0" name="Google Shape;320;p16"/>
          <p:cNvSpPr txBox="1">
            <a:spLocks noGrp="1"/>
          </p:cNvSpPr>
          <p:nvPr>
            <p:ph type="ctrTitle" idx="9"/>
          </p:nvPr>
        </p:nvSpPr>
        <p:spPr>
          <a:xfrm>
            <a:off x="3628263"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1" name="Google Shape;321;p16"/>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2" name="Google Shape;322;p16"/>
          <p:cNvSpPr txBox="1">
            <a:spLocks noGrp="1"/>
          </p:cNvSpPr>
          <p:nvPr>
            <p:ph type="ctrTitle" idx="14"/>
          </p:nvPr>
        </p:nvSpPr>
        <p:spPr>
          <a:xfrm>
            <a:off x="6142624"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3" name="Google Shape;323;p16"/>
          <p:cNvSpPr txBox="1">
            <a:spLocks noGrp="1"/>
          </p:cNvSpPr>
          <p:nvPr>
            <p:ph type="subTitle" idx="15"/>
          </p:nvPr>
        </p:nvSpPr>
        <p:spPr>
          <a:xfrm>
            <a:off x="5947924" y="34792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4" name="Google Shape;324;p1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73"/>
        <p:cNvGrpSpPr/>
        <p:nvPr/>
      </p:nvGrpSpPr>
      <p:grpSpPr>
        <a:xfrm>
          <a:off x="0" y="0"/>
          <a:ext cx="0" cy="0"/>
          <a:chOff x="0" y="0"/>
          <a:chExt cx="0" cy="0"/>
        </a:xfrm>
      </p:grpSpPr>
      <p:sp>
        <p:nvSpPr>
          <p:cNvPr id="374" name="Google Shape;374;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5" name="Google Shape;375;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6" name="Google Shape;376;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60" r:id="rId5"/>
    <p:sldLayoutId id="2147483662" r:id="rId6"/>
    <p:sldLayoutId id="2147483663" r:id="rId7"/>
    <p:sldLayoutId id="2147483665" r:id="rId8"/>
    <p:sldLayoutId id="21474836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29.gif"/><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684400" y="3383775"/>
            <a:ext cx="3775200" cy="71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Tutor: Dominique PASTOR</a:t>
            </a:r>
            <a:endParaRPr sz="1200"/>
          </a:p>
          <a:p>
            <a:pPr marL="0" lvl="0" indent="0" algn="ctr" rtl="0">
              <a:spcBef>
                <a:spcPts val="0"/>
              </a:spcBef>
              <a:spcAft>
                <a:spcPts val="0"/>
              </a:spcAft>
              <a:buNone/>
            </a:pPr>
            <a:endParaRPr sz="1200"/>
          </a:p>
          <a:p>
            <a:pPr marL="0" lvl="0" indent="0" algn="ctr" rtl="0">
              <a:spcBef>
                <a:spcPts val="0"/>
              </a:spcBef>
              <a:spcAft>
                <a:spcPts val="0"/>
              </a:spcAft>
              <a:buNone/>
            </a:pPr>
            <a:r>
              <a:rPr lang="en" sz="1200"/>
              <a:t>Ayoub DAMAK - Wassim CHAKROUN</a:t>
            </a:r>
            <a:endParaRPr sz="1200"/>
          </a:p>
        </p:txBody>
      </p:sp>
      <p:sp>
        <p:nvSpPr>
          <p:cNvPr id="435" name="Google Shape;435;p25"/>
          <p:cNvSpPr txBox="1">
            <a:spLocks noGrp="1"/>
          </p:cNvSpPr>
          <p:nvPr>
            <p:ph type="ctrTitle"/>
          </p:nvPr>
        </p:nvSpPr>
        <p:spPr>
          <a:xfrm>
            <a:off x="954750" y="1448050"/>
            <a:ext cx="7234500" cy="171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800" b="1"/>
              <a:t>Project 8: On joint </a:t>
            </a:r>
            <a:r>
              <a:rPr lang="en" sz="3800" b="1">
                <a:solidFill>
                  <a:schemeClr val="accent2"/>
                </a:solidFill>
              </a:rPr>
              <a:t>parameterizations</a:t>
            </a:r>
            <a:r>
              <a:rPr lang="en" sz="3800" b="1"/>
              <a:t> of linear and </a:t>
            </a:r>
            <a:r>
              <a:rPr lang="en" sz="3800" b="1">
                <a:solidFill>
                  <a:schemeClr val="accent2"/>
                </a:solidFill>
              </a:rPr>
              <a:t>nonlinear </a:t>
            </a:r>
            <a:r>
              <a:rPr lang="en" sz="3800" b="1"/>
              <a:t>functionals in neural networks</a:t>
            </a:r>
            <a:endParaRPr sz="3800" b="1"/>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505371" y="4276966"/>
            <a:ext cx="133251" cy="653087"/>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1" name="Google Shape;461;p25"/>
          <p:cNvPicPr preferRelativeResize="0"/>
          <p:nvPr/>
        </p:nvPicPr>
        <p:blipFill>
          <a:blip r:embed="rId3">
            <a:alphaModFix/>
          </a:blip>
          <a:stretch>
            <a:fillRect/>
          </a:stretch>
        </p:blipFill>
        <p:spPr>
          <a:xfrm>
            <a:off x="39900" y="46275"/>
            <a:ext cx="799750" cy="543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34"/>
          <p:cNvSpPr/>
          <p:nvPr/>
        </p:nvSpPr>
        <p:spPr>
          <a:xfrm>
            <a:off x="326450" y="1219375"/>
            <a:ext cx="3529200" cy="2446800"/>
          </a:xfrm>
          <a:prstGeom prst="roundRect">
            <a:avLst>
              <a:gd name="adj" fmla="val 16667"/>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4"/>
          <p:cNvSpPr txBox="1">
            <a:spLocks noGrp="1"/>
          </p:cNvSpPr>
          <p:nvPr>
            <p:ph type="ctrTitle" idx="8"/>
          </p:nvPr>
        </p:nvSpPr>
        <p:spPr>
          <a:xfrm>
            <a:off x="660488" y="3825081"/>
            <a:ext cx="2861100" cy="75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accent2"/>
                </a:solidFill>
              </a:rPr>
              <a:t>Generalized Fractional Brownian Texture Dataset</a:t>
            </a:r>
            <a:endParaRPr sz="2000" b="1">
              <a:solidFill>
                <a:schemeClr val="accent2"/>
              </a:solidFill>
            </a:endParaRPr>
          </a:p>
        </p:txBody>
      </p:sp>
      <p:sp>
        <p:nvSpPr>
          <p:cNvPr id="625" name="Google Shape;625;p34"/>
          <p:cNvSpPr/>
          <p:nvPr/>
        </p:nvSpPr>
        <p:spPr>
          <a:xfrm>
            <a:off x="4259100" y="1219375"/>
            <a:ext cx="4647000" cy="2446800"/>
          </a:xfrm>
          <a:prstGeom prst="roundRect">
            <a:avLst>
              <a:gd name="adj" fmla="val 16667"/>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txBox="1">
            <a:spLocks noGrp="1"/>
          </p:cNvSpPr>
          <p:nvPr>
            <p:ph type="ctrTitle" idx="8"/>
          </p:nvPr>
        </p:nvSpPr>
        <p:spPr>
          <a:xfrm>
            <a:off x="5221086" y="3748866"/>
            <a:ext cx="3003300" cy="52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b="1">
                <a:solidFill>
                  <a:schemeClr val="accent2"/>
                </a:solidFill>
              </a:rPr>
              <a:t>Model Architecture</a:t>
            </a:r>
            <a:endParaRPr sz="2100" b="1">
              <a:solidFill>
                <a:schemeClr val="accent2"/>
              </a:solidFill>
            </a:endParaRPr>
          </a:p>
        </p:txBody>
      </p:sp>
      <p:pic>
        <p:nvPicPr>
          <p:cNvPr id="627" name="Google Shape;627;p34"/>
          <p:cNvPicPr preferRelativeResize="0"/>
          <p:nvPr/>
        </p:nvPicPr>
        <p:blipFill>
          <a:blip r:embed="rId3">
            <a:alphaModFix/>
          </a:blip>
          <a:stretch>
            <a:fillRect/>
          </a:stretch>
        </p:blipFill>
        <p:spPr>
          <a:xfrm>
            <a:off x="4443925" y="1513601"/>
            <a:ext cx="4277325" cy="1858375"/>
          </a:xfrm>
          <a:prstGeom prst="rect">
            <a:avLst/>
          </a:prstGeom>
          <a:noFill/>
          <a:ln>
            <a:noFill/>
          </a:ln>
        </p:spPr>
      </p:pic>
      <p:pic>
        <p:nvPicPr>
          <p:cNvPr id="628" name="Google Shape;628;p34"/>
          <p:cNvPicPr preferRelativeResize="0"/>
          <p:nvPr/>
        </p:nvPicPr>
        <p:blipFill>
          <a:blip r:embed="rId4">
            <a:alphaModFix/>
          </a:blip>
          <a:stretch>
            <a:fillRect/>
          </a:stretch>
        </p:blipFill>
        <p:spPr>
          <a:xfrm>
            <a:off x="485187" y="1387367"/>
            <a:ext cx="3211724" cy="2110821"/>
          </a:xfrm>
          <a:prstGeom prst="rect">
            <a:avLst/>
          </a:prstGeom>
          <a:noFill/>
          <a:ln>
            <a:noFill/>
          </a:ln>
        </p:spPr>
      </p:pic>
      <p:sp>
        <p:nvSpPr>
          <p:cNvPr id="629" name="Google Shape;629;p34"/>
          <p:cNvSpPr txBox="1">
            <a:spLocks noGrp="1"/>
          </p:cNvSpPr>
          <p:nvPr>
            <p:ph type="ctrTitle" idx="8"/>
          </p:nvPr>
        </p:nvSpPr>
        <p:spPr>
          <a:xfrm>
            <a:off x="3141450" y="176550"/>
            <a:ext cx="2861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Deep CNN</a:t>
            </a:r>
            <a:endParaRPr sz="2500"/>
          </a:p>
        </p:txBody>
      </p:sp>
      <p:sp>
        <p:nvSpPr>
          <p:cNvPr id="630" name="Google Shape;630;p34"/>
          <p:cNvSpPr/>
          <p:nvPr/>
        </p:nvSpPr>
        <p:spPr>
          <a:xfrm>
            <a:off x="798225" y="4571525"/>
            <a:ext cx="178200" cy="230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grpSp>
        <p:nvGrpSpPr>
          <p:cNvPr id="635" name="Google Shape;635;p35"/>
          <p:cNvGrpSpPr/>
          <p:nvPr/>
        </p:nvGrpSpPr>
        <p:grpSpPr>
          <a:xfrm>
            <a:off x="6002557" y="1629095"/>
            <a:ext cx="640085" cy="585205"/>
            <a:chOff x="3584280" y="3699191"/>
            <a:chExt cx="358069" cy="317995"/>
          </a:xfrm>
        </p:grpSpPr>
        <p:sp>
          <p:nvSpPr>
            <p:cNvPr id="636" name="Google Shape;636;p35"/>
            <p:cNvSpPr/>
            <p:nvPr/>
          </p:nvSpPr>
          <p:spPr>
            <a:xfrm>
              <a:off x="3584280" y="3699191"/>
              <a:ext cx="358069" cy="317995"/>
            </a:xfrm>
            <a:custGeom>
              <a:avLst/>
              <a:gdLst/>
              <a:ahLst/>
              <a:cxnLst/>
              <a:rect l="l" t="t" r="r" b="b"/>
              <a:pathLst>
                <a:path w="11276" h="10014" extrusionOk="0">
                  <a:moveTo>
                    <a:pt x="5644" y="1"/>
                  </a:moveTo>
                  <a:cubicBezTo>
                    <a:pt x="5203" y="1"/>
                    <a:pt x="4810" y="227"/>
                    <a:pt x="4596" y="620"/>
                  </a:cubicBezTo>
                  <a:lnTo>
                    <a:pt x="822" y="7168"/>
                  </a:lnTo>
                  <a:cubicBezTo>
                    <a:pt x="774" y="7240"/>
                    <a:pt x="798" y="7347"/>
                    <a:pt x="881" y="7395"/>
                  </a:cubicBezTo>
                  <a:cubicBezTo>
                    <a:pt x="903" y="7406"/>
                    <a:pt x="929" y="7411"/>
                    <a:pt x="955" y="7411"/>
                  </a:cubicBezTo>
                  <a:cubicBezTo>
                    <a:pt x="1012" y="7411"/>
                    <a:pt x="1071" y="7384"/>
                    <a:pt x="1096" y="7335"/>
                  </a:cubicBezTo>
                  <a:lnTo>
                    <a:pt x="4882" y="787"/>
                  </a:lnTo>
                  <a:cubicBezTo>
                    <a:pt x="5049" y="513"/>
                    <a:pt x="5322" y="346"/>
                    <a:pt x="5644" y="346"/>
                  </a:cubicBezTo>
                  <a:cubicBezTo>
                    <a:pt x="5953" y="346"/>
                    <a:pt x="6239" y="513"/>
                    <a:pt x="6394" y="787"/>
                  </a:cubicBezTo>
                  <a:lnTo>
                    <a:pt x="10775" y="8359"/>
                  </a:lnTo>
                  <a:cubicBezTo>
                    <a:pt x="10942" y="8621"/>
                    <a:pt x="10942" y="8954"/>
                    <a:pt x="10775" y="9240"/>
                  </a:cubicBezTo>
                  <a:cubicBezTo>
                    <a:pt x="10609" y="9502"/>
                    <a:pt x="10323" y="9669"/>
                    <a:pt x="10013" y="9669"/>
                  </a:cubicBezTo>
                  <a:lnTo>
                    <a:pt x="1262" y="9669"/>
                  </a:lnTo>
                  <a:cubicBezTo>
                    <a:pt x="953" y="9669"/>
                    <a:pt x="667" y="9502"/>
                    <a:pt x="500" y="9240"/>
                  </a:cubicBezTo>
                  <a:cubicBezTo>
                    <a:pt x="346" y="8966"/>
                    <a:pt x="346" y="8645"/>
                    <a:pt x="500" y="8359"/>
                  </a:cubicBezTo>
                  <a:lnTo>
                    <a:pt x="774" y="7895"/>
                  </a:lnTo>
                  <a:cubicBezTo>
                    <a:pt x="822" y="7823"/>
                    <a:pt x="786" y="7716"/>
                    <a:pt x="715" y="7668"/>
                  </a:cubicBezTo>
                  <a:cubicBezTo>
                    <a:pt x="693" y="7657"/>
                    <a:pt x="667" y="7652"/>
                    <a:pt x="641" y="7652"/>
                  </a:cubicBezTo>
                  <a:cubicBezTo>
                    <a:pt x="583" y="7652"/>
                    <a:pt x="521" y="7679"/>
                    <a:pt x="488" y="7728"/>
                  </a:cubicBezTo>
                  <a:lnTo>
                    <a:pt x="227" y="8192"/>
                  </a:lnTo>
                  <a:cubicBezTo>
                    <a:pt x="0" y="8561"/>
                    <a:pt x="0" y="9026"/>
                    <a:pt x="227" y="9395"/>
                  </a:cubicBezTo>
                  <a:cubicBezTo>
                    <a:pt x="441" y="9776"/>
                    <a:pt x="834" y="10014"/>
                    <a:pt x="1262" y="10014"/>
                  </a:cubicBezTo>
                  <a:lnTo>
                    <a:pt x="10013" y="10014"/>
                  </a:lnTo>
                  <a:cubicBezTo>
                    <a:pt x="10442" y="10014"/>
                    <a:pt x="10847" y="9788"/>
                    <a:pt x="11061" y="9395"/>
                  </a:cubicBezTo>
                  <a:cubicBezTo>
                    <a:pt x="11276" y="9026"/>
                    <a:pt x="11276" y="8585"/>
                    <a:pt x="11061" y="8192"/>
                  </a:cubicBezTo>
                  <a:lnTo>
                    <a:pt x="6680" y="620"/>
                  </a:lnTo>
                  <a:cubicBezTo>
                    <a:pt x="6453" y="251"/>
                    <a:pt x="6072" y="1"/>
                    <a:pt x="5644" y="1"/>
                  </a:cubicBezTo>
                  <a:close/>
                </a:path>
              </a:pathLst>
            </a:custGeom>
            <a:solidFill>
              <a:srgbClr val="F64975"/>
            </a:solidFill>
            <a:ln w="19050" cap="flat" cmpd="sng">
              <a:solidFill>
                <a:srgbClr val="F64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3613400" y="3727167"/>
              <a:ext cx="299831" cy="261661"/>
            </a:xfrm>
            <a:custGeom>
              <a:avLst/>
              <a:gdLst/>
              <a:ahLst/>
              <a:cxnLst/>
              <a:rect l="l" t="t" r="r" b="b"/>
              <a:pathLst>
                <a:path w="9442" h="8240" extrusionOk="0">
                  <a:moveTo>
                    <a:pt x="4727" y="358"/>
                  </a:moveTo>
                  <a:lnTo>
                    <a:pt x="9085" y="7907"/>
                  </a:lnTo>
                  <a:lnTo>
                    <a:pt x="381" y="7907"/>
                  </a:lnTo>
                  <a:lnTo>
                    <a:pt x="4727" y="358"/>
                  </a:lnTo>
                  <a:close/>
                  <a:moveTo>
                    <a:pt x="4727" y="1"/>
                  </a:moveTo>
                  <a:cubicBezTo>
                    <a:pt x="4608" y="1"/>
                    <a:pt x="4501" y="60"/>
                    <a:pt x="4441" y="168"/>
                  </a:cubicBezTo>
                  <a:lnTo>
                    <a:pt x="60" y="7740"/>
                  </a:lnTo>
                  <a:cubicBezTo>
                    <a:pt x="0" y="7847"/>
                    <a:pt x="0" y="7966"/>
                    <a:pt x="60" y="8073"/>
                  </a:cubicBezTo>
                  <a:cubicBezTo>
                    <a:pt x="119" y="8192"/>
                    <a:pt x="226" y="8240"/>
                    <a:pt x="345" y="8240"/>
                  </a:cubicBezTo>
                  <a:lnTo>
                    <a:pt x="9096" y="8240"/>
                  </a:lnTo>
                  <a:cubicBezTo>
                    <a:pt x="9216" y="8240"/>
                    <a:pt x="9323" y="8180"/>
                    <a:pt x="9382" y="8073"/>
                  </a:cubicBezTo>
                  <a:cubicBezTo>
                    <a:pt x="9442" y="7966"/>
                    <a:pt x="9442" y="7847"/>
                    <a:pt x="9382" y="7740"/>
                  </a:cubicBezTo>
                  <a:lnTo>
                    <a:pt x="5001" y="168"/>
                  </a:lnTo>
                  <a:cubicBezTo>
                    <a:pt x="4941" y="60"/>
                    <a:pt x="4846" y="1"/>
                    <a:pt x="4727" y="1"/>
                  </a:cubicBezTo>
                  <a:close/>
                </a:path>
              </a:pathLst>
            </a:custGeom>
            <a:solidFill>
              <a:srgbClr val="F64975"/>
            </a:solidFill>
            <a:ln w="19050" cap="flat" cmpd="sng">
              <a:solidFill>
                <a:srgbClr val="F64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p:nvPr/>
          </p:nvSpPr>
          <p:spPr>
            <a:xfrm>
              <a:off x="3735879" y="3910171"/>
              <a:ext cx="54873" cy="54841"/>
            </a:xfrm>
            <a:custGeom>
              <a:avLst/>
              <a:gdLst/>
              <a:ahLst/>
              <a:cxnLst/>
              <a:rect l="l" t="t" r="r" b="b"/>
              <a:pathLst>
                <a:path w="1728" h="1727" extrusionOk="0">
                  <a:moveTo>
                    <a:pt x="870" y="322"/>
                  </a:moveTo>
                  <a:cubicBezTo>
                    <a:pt x="1168" y="322"/>
                    <a:pt x="1406" y="572"/>
                    <a:pt x="1406" y="870"/>
                  </a:cubicBezTo>
                  <a:cubicBezTo>
                    <a:pt x="1406" y="1167"/>
                    <a:pt x="1168" y="1405"/>
                    <a:pt x="870" y="1405"/>
                  </a:cubicBezTo>
                  <a:cubicBezTo>
                    <a:pt x="572" y="1405"/>
                    <a:pt x="334" y="1167"/>
                    <a:pt x="334" y="870"/>
                  </a:cubicBezTo>
                  <a:cubicBezTo>
                    <a:pt x="334" y="572"/>
                    <a:pt x="572" y="322"/>
                    <a:pt x="870" y="322"/>
                  </a:cubicBezTo>
                  <a:close/>
                  <a:moveTo>
                    <a:pt x="870" y="0"/>
                  </a:moveTo>
                  <a:cubicBezTo>
                    <a:pt x="394" y="0"/>
                    <a:pt x="1" y="393"/>
                    <a:pt x="1" y="870"/>
                  </a:cubicBezTo>
                  <a:cubicBezTo>
                    <a:pt x="1" y="1346"/>
                    <a:pt x="394" y="1727"/>
                    <a:pt x="870" y="1727"/>
                  </a:cubicBezTo>
                  <a:cubicBezTo>
                    <a:pt x="1346" y="1727"/>
                    <a:pt x="1727" y="1334"/>
                    <a:pt x="1727" y="870"/>
                  </a:cubicBezTo>
                  <a:cubicBezTo>
                    <a:pt x="1727" y="393"/>
                    <a:pt x="1346" y="0"/>
                    <a:pt x="870" y="0"/>
                  </a:cubicBezTo>
                  <a:close/>
                </a:path>
              </a:pathLst>
            </a:custGeom>
            <a:solidFill>
              <a:srgbClr val="F64975"/>
            </a:solidFill>
            <a:ln w="19050" cap="flat" cmpd="sng">
              <a:solidFill>
                <a:srgbClr val="F64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5"/>
            <p:cNvSpPr/>
            <p:nvPr/>
          </p:nvSpPr>
          <p:spPr>
            <a:xfrm>
              <a:off x="3738896" y="3788422"/>
              <a:ext cx="49188" cy="114604"/>
            </a:xfrm>
            <a:custGeom>
              <a:avLst/>
              <a:gdLst/>
              <a:ahLst/>
              <a:cxnLst/>
              <a:rect l="l" t="t" r="r" b="b"/>
              <a:pathLst>
                <a:path w="1549" h="3609" extrusionOk="0">
                  <a:moveTo>
                    <a:pt x="572" y="1"/>
                  </a:moveTo>
                  <a:cubicBezTo>
                    <a:pt x="263" y="1"/>
                    <a:pt x="1" y="251"/>
                    <a:pt x="1" y="572"/>
                  </a:cubicBezTo>
                  <a:lnTo>
                    <a:pt x="1" y="3037"/>
                  </a:lnTo>
                  <a:cubicBezTo>
                    <a:pt x="1" y="3346"/>
                    <a:pt x="263" y="3608"/>
                    <a:pt x="572" y="3608"/>
                  </a:cubicBezTo>
                  <a:lnTo>
                    <a:pt x="965" y="3608"/>
                  </a:lnTo>
                  <a:cubicBezTo>
                    <a:pt x="1275" y="3608"/>
                    <a:pt x="1549" y="3358"/>
                    <a:pt x="1549" y="3037"/>
                  </a:cubicBezTo>
                  <a:lnTo>
                    <a:pt x="1549" y="1560"/>
                  </a:lnTo>
                  <a:cubicBezTo>
                    <a:pt x="1549" y="1465"/>
                    <a:pt x="1465" y="1394"/>
                    <a:pt x="1382" y="1394"/>
                  </a:cubicBezTo>
                  <a:cubicBezTo>
                    <a:pt x="1287" y="1394"/>
                    <a:pt x="1215" y="1465"/>
                    <a:pt x="1215" y="1560"/>
                  </a:cubicBezTo>
                  <a:lnTo>
                    <a:pt x="1215" y="3037"/>
                  </a:lnTo>
                  <a:cubicBezTo>
                    <a:pt x="1215" y="3168"/>
                    <a:pt x="1108" y="3275"/>
                    <a:pt x="977" y="3275"/>
                  </a:cubicBezTo>
                  <a:lnTo>
                    <a:pt x="584" y="3275"/>
                  </a:lnTo>
                  <a:cubicBezTo>
                    <a:pt x="453" y="3275"/>
                    <a:pt x="346" y="3168"/>
                    <a:pt x="346" y="3037"/>
                  </a:cubicBezTo>
                  <a:lnTo>
                    <a:pt x="346" y="572"/>
                  </a:lnTo>
                  <a:cubicBezTo>
                    <a:pt x="346" y="441"/>
                    <a:pt x="453" y="334"/>
                    <a:pt x="584" y="334"/>
                  </a:cubicBezTo>
                  <a:lnTo>
                    <a:pt x="977" y="334"/>
                  </a:lnTo>
                  <a:cubicBezTo>
                    <a:pt x="1108" y="334"/>
                    <a:pt x="1215" y="441"/>
                    <a:pt x="1215" y="572"/>
                  </a:cubicBezTo>
                  <a:lnTo>
                    <a:pt x="1215" y="906"/>
                  </a:lnTo>
                  <a:cubicBezTo>
                    <a:pt x="1215" y="989"/>
                    <a:pt x="1287" y="1072"/>
                    <a:pt x="1382" y="1072"/>
                  </a:cubicBezTo>
                  <a:cubicBezTo>
                    <a:pt x="1465" y="1072"/>
                    <a:pt x="1549" y="989"/>
                    <a:pt x="1549" y="906"/>
                  </a:cubicBezTo>
                  <a:lnTo>
                    <a:pt x="1549" y="572"/>
                  </a:lnTo>
                  <a:cubicBezTo>
                    <a:pt x="1549" y="263"/>
                    <a:pt x="1287" y="1"/>
                    <a:pt x="965" y="1"/>
                  </a:cubicBezTo>
                  <a:close/>
                </a:path>
              </a:pathLst>
            </a:custGeom>
            <a:solidFill>
              <a:srgbClr val="F64975"/>
            </a:solidFill>
            <a:ln w="19050" cap="flat" cmpd="sng">
              <a:solidFill>
                <a:srgbClr val="F64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35"/>
          <p:cNvSpPr txBox="1"/>
          <p:nvPr/>
        </p:nvSpPr>
        <p:spPr>
          <a:xfrm>
            <a:off x="6002550" y="2402700"/>
            <a:ext cx="2942700" cy="1614000"/>
          </a:xfrm>
          <a:prstGeom prst="rect">
            <a:avLst/>
          </a:prstGeom>
          <a:noFill/>
          <a:ln>
            <a:noFill/>
          </a:ln>
        </p:spPr>
        <p:txBody>
          <a:bodyPr spcFirstLastPara="1" wrap="square" lIns="91425" tIns="91425" rIns="91425" bIns="91425" anchor="b" anchorCtr="0">
            <a:noAutofit/>
          </a:bodyPr>
          <a:lstStyle/>
          <a:p>
            <a:pPr marL="457200" lvl="0" indent="-342900" algn="l" rtl="0">
              <a:spcBef>
                <a:spcPts val="0"/>
              </a:spcBef>
              <a:spcAft>
                <a:spcPts val="0"/>
              </a:spcAft>
              <a:buClr>
                <a:srgbClr val="F64975"/>
              </a:buClr>
              <a:buSzPts val="1800"/>
              <a:buFont typeface="Share Tech"/>
              <a:buChar char="●"/>
            </a:pPr>
            <a:r>
              <a:rPr lang="en" sz="1800">
                <a:solidFill>
                  <a:srgbClr val="F64975"/>
                </a:solidFill>
                <a:latin typeface="Share Tech"/>
                <a:ea typeface="Share Tech"/>
                <a:cs typeface="Share Tech"/>
                <a:sym typeface="Share Tech"/>
              </a:rPr>
              <a:t>Input Shape</a:t>
            </a:r>
            <a:endParaRPr sz="1800">
              <a:solidFill>
                <a:srgbClr val="F64975"/>
              </a:solidFill>
              <a:latin typeface="Share Tech"/>
              <a:ea typeface="Share Tech"/>
              <a:cs typeface="Share Tech"/>
              <a:sym typeface="Share Tech"/>
            </a:endParaRPr>
          </a:p>
          <a:p>
            <a:pPr marL="457200" lvl="0" indent="0" algn="l" rtl="0">
              <a:spcBef>
                <a:spcPts val="0"/>
              </a:spcBef>
              <a:spcAft>
                <a:spcPts val="0"/>
              </a:spcAft>
              <a:buNone/>
            </a:pPr>
            <a:r>
              <a:rPr lang="en" sz="1800">
                <a:solidFill>
                  <a:schemeClr val="accent2"/>
                </a:solidFill>
                <a:latin typeface="Share Tech"/>
                <a:ea typeface="Share Tech"/>
                <a:cs typeface="Share Tech"/>
                <a:sym typeface="Share Tech"/>
              </a:rPr>
              <a:t>→ Size reduction</a:t>
            </a:r>
            <a:endParaRPr sz="1800">
              <a:solidFill>
                <a:schemeClr val="accent2"/>
              </a:solidFill>
              <a:latin typeface="Share Tech"/>
              <a:ea typeface="Share Tech"/>
              <a:cs typeface="Share Tech"/>
              <a:sym typeface="Share Tech"/>
            </a:endParaRPr>
          </a:p>
          <a:p>
            <a:pPr marL="457200" lvl="0" indent="0" algn="l" rtl="0">
              <a:spcBef>
                <a:spcPts val="0"/>
              </a:spcBef>
              <a:spcAft>
                <a:spcPts val="0"/>
              </a:spcAft>
              <a:buNone/>
            </a:pPr>
            <a:endParaRPr sz="1800">
              <a:solidFill>
                <a:schemeClr val="accent2"/>
              </a:solidFill>
              <a:latin typeface="Share Tech"/>
              <a:ea typeface="Share Tech"/>
              <a:cs typeface="Share Tech"/>
              <a:sym typeface="Share Tech"/>
            </a:endParaRPr>
          </a:p>
          <a:p>
            <a:pPr marL="457200" lvl="0" indent="-342900" algn="l" rtl="0">
              <a:spcBef>
                <a:spcPts val="0"/>
              </a:spcBef>
              <a:spcAft>
                <a:spcPts val="0"/>
              </a:spcAft>
              <a:buClr>
                <a:srgbClr val="F64975"/>
              </a:buClr>
              <a:buSzPts val="1800"/>
              <a:buFont typeface="Share Tech"/>
              <a:buChar char="●"/>
            </a:pPr>
            <a:r>
              <a:rPr lang="en" sz="1800">
                <a:solidFill>
                  <a:srgbClr val="F64975"/>
                </a:solidFill>
                <a:latin typeface="Share Tech"/>
                <a:ea typeface="Share Tech"/>
                <a:cs typeface="Share Tech"/>
                <a:sym typeface="Share Tech"/>
              </a:rPr>
              <a:t>Overfitting  </a:t>
            </a:r>
            <a:endParaRPr sz="1800">
              <a:solidFill>
                <a:srgbClr val="F64975"/>
              </a:solidFill>
              <a:latin typeface="Share Tech"/>
              <a:ea typeface="Share Tech"/>
              <a:cs typeface="Share Tech"/>
              <a:sym typeface="Share Tech"/>
            </a:endParaRPr>
          </a:p>
          <a:p>
            <a:pPr marL="457200" lvl="0" indent="0" algn="l" rtl="0">
              <a:spcBef>
                <a:spcPts val="0"/>
              </a:spcBef>
              <a:spcAft>
                <a:spcPts val="0"/>
              </a:spcAft>
              <a:buNone/>
            </a:pPr>
            <a:r>
              <a:rPr lang="en" sz="1800">
                <a:solidFill>
                  <a:srgbClr val="00C3B1"/>
                </a:solidFill>
                <a:latin typeface="Share Tech"/>
                <a:ea typeface="Share Tech"/>
                <a:cs typeface="Share Tech"/>
                <a:sym typeface="Share Tech"/>
              </a:rPr>
              <a:t>→ Dropout layer</a:t>
            </a:r>
            <a:endParaRPr sz="1800">
              <a:solidFill>
                <a:srgbClr val="00C3B1"/>
              </a:solidFill>
              <a:latin typeface="Share Tech"/>
              <a:ea typeface="Share Tech"/>
              <a:cs typeface="Share Tech"/>
              <a:sym typeface="Share Tech"/>
            </a:endParaRPr>
          </a:p>
        </p:txBody>
      </p:sp>
      <p:pic>
        <p:nvPicPr>
          <p:cNvPr id="641" name="Google Shape;641;p35" title="Points scored"/>
          <p:cNvPicPr preferRelativeResize="0"/>
          <p:nvPr/>
        </p:nvPicPr>
        <p:blipFill>
          <a:blip r:embed="rId3">
            <a:alphaModFix/>
          </a:blip>
          <a:stretch>
            <a:fillRect/>
          </a:stretch>
        </p:blipFill>
        <p:spPr>
          <a:xfrm>
            <a:off x="599575" y="1241250"/>
            <a:ext cx="4896849" cy="3027885"/>
          </a:xfrm>
          <a:prstGeom prst="rect">
            <a:avLst/>
          </a:prstGeom>
          <a:noFill/>
          <a:ln w="38100" cap="flat" cmpd="sng">
            <a:solidFill>
              <a:schemeClr val="accent2"/>
            </a:solidFill>
            <a:prstDash val="solid"/>
            <a:round/>
            <a:headEnd type="none" w="sm" len="sm"/>
            <a:tailEnd type="none" w="sm" len="sm"/>
          </a:ln>
        </p:spPr>
      </p:pic>
      <p:sp>
        <p:nvSpPr>
          <p:cNvPr id="642" name="Google Shape;642;p35"/>
          <p:cNvSpPr txBox="1">
            <a:spLocks noGrp="1"/>
          </p:cNvSpPr>
          <p:nvPr>
            <p:ph type="ctrTitle" idx="8"/>
          </p:nvPr>
        </p:nvSpPr>
        <p:spPr>
          <a:xfrm>
            <a:off x="6642651" y="1632800"/>
            <a:ext cx="1742400" cy="5778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300" b="1">
                <a:solidFill>
                  <a:schemeClr val="accent4"/>
                </a:solidFill>
              </a:rPr>
              <a:t>Challenges</a:t>
            </a:r>
            <a:endParaRPr sz="2300" b="1">
              <a:solidFill>
                <a:schemeClr val="accent4"/>
              </a:solidFill>
            </a:endParaRPr>
          </a:p>
        </p:txBody>
      </p:sp>
      <p:sp>
        <p:nvSpPr>
          <p:cNvPr id="643" name="Google Shape;643;p35"/>
          <p:cNvSpPr txBox="1">
            <a:spLocks noGrp="1"/>
          </p:cNvSpPr>
          <p:nvPr>
            <p:ph type="ctrTitle" idx="8"/>
          </p:nvPr>
        </p:nvSpPr>
        <p:spPr>
          <a:xfrm>
            <a:off x="3141450" y="176550"/>
            <a:ext cx="2861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Deep CNN - Results</a:t>
            </a:r>
            <a:endParaRPr sz="25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36"/>
          <p:cNvSpPr/>
          <p:nvPr/>
        </p:nvSpPr>
        <p:spPr>
          <a:xfrm>
            <a:off x="428700" y="1505025"/>
            <a:ext cx="3977700" cy="2366100"/>
          </a:xfrm>
          <a:prstGeom prst="roundRect">
            <a:avLst>
              <a:gd name="adj" fmla="val 16667"/>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6"/>
          <p:cNvSpPr/>
          <p:nvPr/>
        </p:nvSpPr>
        <p:spPr>
          <a:xfrm>
            <a:off x="4623725" y="1505025"/>
            <a:ext cx="3977700" cy="2366100"/>
          </a:xfrm>
          <a:prstGeom prst="roundRect">
            <a:avLst>
              <a:gd name="adj" fmla="val 16667"/>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txBox="1">
            <a:spLocks noGrp="1"/>
          </p:cNvSpPr>
          <p:nvPr>
            <p:ph type="ctrTitle" idx="8"/>
          </p:nvPr>
        </p:nvSpPr>
        <p:spPr>
          <a:xfrm>
            <a:off x="3450453" y="181300"/>
            <a:ext cx="224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Shallow CNN</a:t>
            </a:r>
            <a:endParaRPr sz="2500"/>
          </a:p>
        </p:txBody>
      </p:sp>
      <p:pic>
        <p:nvPicPr>
          <p:cNvPr id="651" name="Google Shape;651;p36"/>
          <p:cNvPicPr preferRelativeResize="0"/>
          <p:nvPr/>
        </p:nvPicPr>
        <p:blipFill>
          <a:blip r:embed="rId3">
            <a:alphaModFix/>
          </a:blip>
          <a:stretch>
            <a:fillRect/>
          </a:stretch>
        </p:blipFill>
        <p:spPr>
          <a:xfrm>
            <a:off x="4889738" y="1641288"/>
            <a:ext cx="3445675" cy="2093575"/>
          </a:xfrm>
          <a:prstGeom prst="rect">
            <a:avLst/>
          </a:prstGeom>
          <a:noFill/>
          <a:ln>
            <a:noFill/>
          </a:ln>
        </p:spPr>
      </p:pic>
      <p:pic>
        <p:nvPicPr>
          <p:cNvPr id="652" name="Google Shape;652;p36"/>
          <p:cNvPicPr preferRelativeResize="0"/>
          <p:nvPr/>
        </p:nvPicPr>
        <p:blipFill>
          <a:blip r:embed="rId4">
            <a:alphaModFix/>
          </a:blip>
          <a:stretch>
            <a:fillRect/>
          </a:stretch>
        </p:blipFill>
        <p:spPr>
          <a:xfrm>
            <a:off x="587798" y="1576063"/>
            <a:ext cx="3659502" cy="2224025"/>
          </a:xfrm>
          <a:prstGeom prst="rect">
            <a:avLst/>
          </a:prstGeom>
          <a:noFill/>
          <a:ln>
            <a:noFill/>
          </a:ln>
        </p:spPr>
      </p:pic>
      <p:sp>
        <p:nvSpPr>
          <p:cNvPr id="653" name="Google Shape;653;p36"/>
          <p:cNvSpPr txBox="1">
            <a:spLocks noGrp="1"/>
          </p:cNvSpPr>
          <p:nvPr>
            <p:ph type="ctrTitle" idx="8"/>
          </p:nvPr>
        </p:nvSpPr>
        <p:spPr>
          <a:xfrm>
            <a:off x="987000" y="3962250"/>
            <a:ext cx="2861100" cy="501300"/>
          </a:xfrm>
          <a:prstGeom prst="rect">
            <a:avLst/>
          </a:prstGeom>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2100" b="1">
                <a:solidFill>
                  <a:schemeClr val="accent2"/>
                </a:solidFill>
              </a:rPr>
              <a:t>MNIST Dataset</a:t>
            </a:r>
            <a:endParaRPr sz="2100" b="1">
              <a:solidFill>
                <a:schemeClr val="accent2"/>
              </a:solidFill>
            </a:endParaRPr>
          </a:p>
        </p:txBody>
      </p:sp>
      <p:sp>
        <p:nvSpPr>
          <p:cNvPr id="654" name="Google Shape;654;p36"/>
          <p:cNvSpPr txBox="1">
            <a:spLocks noGrp="1"/>
          </p:cNvSpPr>
          <p:nvPr>
            <p:ph type="ctrTitle" idx="8"/>
          </p:nvPr>
        </p:nvSpPr>
        <p:spPr>
          <a:xfrm>
            <a:off x="5110936" y="3949191"/>
            <a:ext cx="3003300" cy="52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b="1">
                <a:solidFill>
                  <a:schemeClr val="accent2"/>
                </a:solidFill>
              </a:rPr>
              <a:t>Model Architecture</a:t>
            </a:r>
            <a:endParaRPr sz="2100" b="1">
              <a:solidFill>
                <a:schemeClr val="accen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7"/>
          <p:cNvSpPr txBox="1">
            <a:spLocks noGrp="1"/>
          </p:cNvSpPr>
          <p:nvPr>
            <p:ph type="ctrTitle" idx="8"/>
          </p:nvPr>
        </p:nvSpPr>
        <p:spPr>
          <a:xfrm>
            <a:off x="3090900" y="213775"/>
            <a:ext cx="2962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Shallow CNN - Results</a:t>
            </a:r>
            <a:endParaRPr sz="2500"/>
          </a:p>
        </p:txBody>
      </p:sp>
      <p:pic>
        <p:nvPicPr>
          <p:cNvPr id="660" name="Google Shape;660;p37" title="Points scored"/>
          <p:cNvPicPr preferRelativeResize="0"/>
          <p:nvPr/>
        </p:nvPicPr>
        <p:blipFill>
          <a:blip r:embed="rId3">
            <a:alphaModFix/>
          </a:blip>
          <a:stretch>
            <a:fillRect/>
          </a:stretch>
        </p:blipFill>
        <p:spPr>
          <a:xfrm>
            <a:off x="649950" y="1319225"/>
            <a:ext cx="4749549" cy="2936825"/>
          </a:xfrm>
          <a:prstGeom prst="rect">
            <a:avLst/>
          </a:prstGeom>
          <a:noFill/>
          <a:ln w="38100" cap="flat" cmpd="sng">
            <a:solidFill>
              <a:schemeClr val="accent2"/>
            </a:solidFill>
            <a:prstDash val="solid"/>
            <a:round/>
            <a:headEnd type="none" w="sm" len="sm"/>
            <a:tailEnd type="none" w="sm" len="sm"/>
          </a:ln>
        </p:spPr>
      </p:pic>
      <p:sp>
        <p:nvSpPr>
          <p:cNvPr id="661" name="Google Shape;661;p37"/>
          <p:cNvSpPr txBox="1"/>
          <p:nvPr/>
        </p:nvSpPr>
        <p:spPr>
          <a:xfrm>
            <a:off x="5773950" y="2725275"/>
            <a:ext cx="3230100" cy="1593300"/>
          </a:xfrm>
          <a:prstGeom prst="rect">
            <a:avLst/>
          </a:prstGeom>
          <a:noFill/>
          <a:ln>
            <a:noFill/>
          </a:ln>
        </p:spPr>
        <p:txBody>
          <a:bodyPr spcFirstLastPara="1" wrap="square" lIns="91425" tIns="91425" rIns="91425" bIns="91425" anchor="b" anchorCtr="0">
            <a:noAutofit/>
          </a:bodyPr>
          <a:lstStyle/>
          <a:p>
            <a:pPr marL="457200" lvl="0" indent="-342900" algn="l" rtl="0">
              <a:spcBef>
                <a:spcPts val="0"/>
              </a:spcBef>
              <a:spcAft>
                <a:spcPts val="0"/>
              </a:spcAft>
              <a:buClr>
                <a:schemeClr val="accent4"/>
              </a:buClr>
              <a:buSzPts val="1800"/>
              <a:buFont typeface="Share Tech"/>
              <a:buChar char="●"/>
            </a:pPr>
            <a:r>
              <a:rPr lang="en" sz="1800">
                <a:solidFill>
                  <a:schemeClr val="accent4"/>
                </a:solidFill>
                <a:latin typeface="Share Tech"/>
                <a:ea typeface="Share Tech"/>
                <a:cs typeface="Share Tech"/>
                <a:sym typeface="Share Tech"/>
              </a:rPr>
              <a:t>Training time</a:t>
            </a:r>
            <a:endParaRPr sz="1800">
              <a:solidFill>
                <a:srgbClr val="00C3B1"/>
              </a:solidFill>
              <a:latin typeface="Share Tech"/>
              <a:ea typeface="Share Tech"/>
              <a:cs typeface="Share Tech"/>
              <a:sym typeface="Share Tech"/>
            </a:endParaRPr>
          </a:p>
          <a:p>
            <a:pPr marL="457200" lvl="0" indent="0" algn="l" rtl="0">
              <a:spcBef>
                <a:spcPts val="0"/>
              </a:spcBef>
              <a:spcAft>
                <a:spcPts val="0"/>
              </a:spcAft>
              <a:buNone/>
            </a:pPr>
            <a:endParaRPr sz="1800">
              <a:solidFill>
                <a:srgbClr val="F64975"/>
              </a:solidFill>
              <a:latin typeface="Share Tech"/>
              <a:ea typeface="Share Tech"/>
              <a:cs typeface="Share Tech"/>
              <a:sym typeface="Share Tech"/>
            </a:endParaRPr>
          </a:p>
          <a:p>
            <a:pPr marL="457200" lvl="0" indent="-342900" algn="l" rtl="0">
              <a:spcBef>
                <a:spcPts val="0"/>
              </a:spcBef>
              <a:spcAft>
                <a:spcPts val="0"/>
              </a:spcAft>
              <a:buClr>
                <a:srgbClr val="F64975"/>
              </a:buClr>
              <a:buSzPts val="1800"/>
              <a:buFont typeface="Share Tech"/>
              <a:buChar char="●"/>
            </a:pPr>
            <a:r>
              <a:rPr lang="en" sz="1800">
                <a:solidFill>
                  <a:srgbClr val="F64975"/>
                </a:solidFill>
                <a:latin typeface="Share Tech"/>
                <a:ea typeface="Share Tech"/>
                <a:cs typeface="Share Tech"/>
                <a:sym typeface="Share Tech"/>
              </a:rPr>
              <a:t>Optimizer choice </a:t>
            </a:r>
            <a:endParaRPr sz="1800">
              <a:solidFill>
                <a:srgbClr val="F64975"/>
              </a:solidFill>
              <a:latin typeface="Share Tech"/>
              <a:ea typeface="Share Tech"/>
              <a:cs typeface="Share Tech"/>
              <a:sym typeface="Share Tech"/>
            </a:endParaRPr>
          </a:p>
          <a:p>
            <a:pPr marL="457200" lvl="0" indent="0" algn="l" rtl="0">
              <a:spcBef>
                <a:spcPts val="0"/>
              </a:spcBef>
              <a:spcAft>
                <a:spcPts val="0"/>
              </a:spcAft>
              <a:buNone/>
            </a:pPr>
            <a:r>
              <a:rPr lang="en" sz="1800">
                <a:solidFill>
                  <a:srgbClr val="00C3B1"/>
                </a:solidFill>
                <a:latin typeface="Share Tech"/>
                <a:ea typeface="Share Tech"/>
                <a:cs typeface="Share Tech"/>
                <a:sym typeface="Share Tech"/>
              </a:rPr>
              <a:t>→ SGD</a:t>
            </a:r>
            <a:endParaRPr sz="1800">
              <a:solidFill>
                <a:srgbClr val="00C3B1"/>
              </a:solidFill>
              <a:latin typeface="Share Tech"/>
              <a:ea typeface="Share Tech"/>
              <a:cs typeface="Share Tech"/>
              <a:sym typeface="Share Tech"/>
            </a:endParaRPr>
          </a:p>
          <a:p>
            <a:pPr marL="457200" lvl="0" indent="0" algn="l" rtl="0">
              <a:spcBef>
                <a:spcPts val="0"/>
              </a:spcBef>
              <a:spcAft>
                <a:spcPts val="0"/>
              </a:spcAft>
              <a:buNone/>
            </a:pPr>
            <a:endParaRPr sz="1800">
              <a:solidFill>
                <a:srgbClr val="00C3B1"/>
              </a:solidFill>
              <a:latin typeface="Share Tech"/>
              <a:ea typeface="Share Tech"/>
              <a:cs typeface="Share Tech"/>
              <a:sym typeface="Share Tech"/>
            </a:endParaRPr>
          </a:p>
          <a:p>
            <a:pPr marL="457200" lvl="0" indent="-342900" algn="l" rtl="0">
              <a:spcBef>
                <a:spcPts val="0"/>
              </a:spcBef>
              <a:spcAft>
                <a:spcPts val="0"/>
              </a:spcAft>
              <a:buClr>
                <a:schemeClr val="accent4"/>
              </a:buClr>
              <a:buSzPts val="1800"/>
              <a:buFont typeface="Share Tech"/>
              <a:buChar char="●"/>
            </a:pPr>
            <a:r>
              <a:rPr lang="en" sz="1800">
                <a:solidFill>
                  <a:schemeClr val="accent4"/>
                </a:solidFill>
                <a:latin typeface="Share Tech"/>
                <a:ea typeface="Share Tech"/>
                <a:cs typeface="Share Tech"/>
                <a:sym typeface="Share Tech"/>
              </a:rPr>
              <a:t>Parameters initialization</a:t>
            </a:r>
            <a:endParaRPr sz="1800">
              <a:solidFill>
                <a:schemeClr val="accent4"/>
              </a:solidFill>
              <a:latin typeface="Share Tech"/>
              <a:ea typeface="Share Tech"/>
              <a:cs typeface="Share Tech"/>
              <a:sym typeface="Share Tech"/>
            </a:endParaRPr>
          </a:p>
          <a:p>
            <a:pPr marL="457200" lvl="0" indent="0" algn="l" rtl="0">
              <a:spcBef>
                <a:spcPts val="0"/>
              </a:spcBef>
              <a:spcAft>
                <a:spcPts val="0"/>
              </a:spcAft>
              <a:buNone/>
            </a:pPr>
            <a:r>
              <a:rPr lang="en" sz="1800">
                <a:solidFill>
                  <a:srgbClr val="00C3B1"/>
                </a:solidFill>
                <a:latin typeface="Share Tech"/>
                <a:ea typeface="Share Tech"/>
                <a:cs typeface="Share Tech"/>
                <a:sym typeface="Share Tech"/>
              </a:rPr>
              <a:t>→ He_normal initialization</a:t>
            </a:r>
            <a:endParaRPr sz="1800">
              <a:solidFill>
                <a:srgbClr val="00C3B1"/>
              </a:solidFill>
              <a:latin typeface="Share Tech"/>
              <a:ea typeface="Share Tech"/>
              <a:cs typeface="Share Tech"/>
              <a:sym typeface="Share Tech"/>
            </a:endParaRPr>
          </a:p>
        </p:txBody>
      </p:sp>
      <p:grpSp>
        <p:nvGrpSpPr>
          <p:cNvPr id="662" name="Google Shape;662;p37"/>
          <p:cNvGrpSpPr/>
          <p:nvPr/>
        </p:nvGrpSpPr>
        <p:grpSpPr>
          <a:xfrm>
            <a:off x="5773957" y="1400495"/>
            <a:ext cx="640085" cy="585205"/>
            <a:chOff x="3584280" y="3699191"/>
            <a:chExt cx="358069" cy="317995"/>
          </a:xfrm>
        </p:grpSpPr>
        <p:sp>
          <p:nvSpPr>
            <p:cNvPr id="663" name="Google Shape;663;p37"/>
            <p:cNvSpPr/>
            <p:nvPr/>
          </p:nvSpPr>
          <p:spPr>
            <a:xfrm>
              <a:off x="3584280" y="3699191"/>
              <a:ext cx="358069" cy="317995"/>
            </a:xfrm>
            <a:custGeom>
              <a:avLst/>
              <a:gdLst/>
              <a:ahLst/>
              <a:cxnLst/>
              <a:rect l="l" t="t" r="r" b="b"/>
              <a:pathLst>
                <a:path w="11276" h="10014" extrusionOk="0">
                  <a:moveTo>
                    <a:pt x="5644" y="1"/>
                  </a:moveTo>
                  <a:cubicBezTo>
                    <a:pt x="5203" y="1"/>
                    <a:pt x="4810" y="227"/>
                    <a:pt x="4596" y="620"/>
                  </a:cubicBezTo>
                  <a:lnTo>
                    <a:pt x="822" y="7168"/>
                  </a:lnTo>
                  <a:cubicBezTo>
                    <a:pt x="774" y="7240"/>
                    <a:pt x="798" y="7347"/>
                    <a:pt x="881" y="7395"/>
                  </a:cubicBezTo>
                  <a:cubicBezTo>
                    <a:pt x="903" y="7406"/>
                    <a:pt x="929" y="7411"/>
                    <a:pt x="955" y="7411"/>
                  </a:cubicBezTo>
                  <a:cubicBezTo>
                    <a:pt x="1012" y="7411"/>
                    <a:pt x="1071" y="7384"/>
                    <a:pt x="1096" y="7335"/>
                  </a:cubicBezTo>
                  <a:lnTo>
                    <a:pt x="4882" y="787"/>
                  </a:lnTo>
                  <a:cubicBezTo>
                    <a:pt x="5049" y="513"/>
                    <a:pt x="5322" y="346"/>
                    <a:pt x="5644" y="346"/>
                  </a:cubicBezTo>
                  <a:cubicBezTo>
                    <a:pt x="5953" y="346"/>
                    <a:pt x="6239" y="513"/>
                    <a:pt x="6394" y="787"/>
                  </a:cubicBezTo>
                  <a:lnTo>
                    <a:pt x="10775" y="8359"/>
                  </a:lnTo>
                  <a:cubicBezTo>
                    <a:pt x="10942" y="8621"/>
                    <a:pt x="10942" y="8954"/>
                    <a:pt x="10775" y="9240"/>
                  </a:cubicBezTo>
                  <a:cubicBezTo>
                    <a:pt x="10609" y="9502"/>
                    <a:pt x="10323" y="9669"/>
                    <a:pt x="10013" y="9669"/>
                  </a:cubicBezTo>
                  <a:lnTo>
                    <a:pt x="1262" y="9669"/>
                  </a:lnTo>
                  <a:cubicBezTo>
                    <a:pt x="953" y="9669"/>
                    <a:pt x="667" y="9502"/>
                    <a:pt x="500" y="9240"/>
                  </a:cubicBezTo>
                  <a:cubicBezTo>
                    <a:pt x="346" y="8966"/>
                    <a:pt x="346" y="8645"/>
                    <a:pt x="500" y="8359"/>
                  </a:cubicBezTo>
                  <a:lnTo>
                    <a:pt x="774" y="7895"/>
                  </a:lnTo>
                  <a:cubicBezTo>
                    <a:pt x="822" y="7823"/>
                    <a:pt x="786" y="7716"/>
                    <a:pt x="715" y="7668"/>
                  </a:cubicBezTo>
                  <a:cubicBezTo>
                    <a:pt x="693" y="7657"/>
                    <a:pt x="667" y="7652"/>
                    <a:pt x="641" y="7652"/>
                  </a:cubicBezTo>
                  <a:cubicBezTo>
                    <a:pt x="583" y="7652"/>
                    <a:pt x="521" y="7679"/>
                    <a:pt x="488" y="7728"/>
                  </a:cubicBezTo>
                  <a:lnTo>
                    <a:pt x="227" y="8192"/>
                  </a:lnTo>
                  <a:cubicBezTo>
                    <a:pt x="0" y="8561"/>
                    <a:pt x="0" y="9026"/>
                    <a:pt x="227" y="9395"/>
                  </a:cubicBezTo>
                  <a:cubicBezTo>
                    <a:pt x="441" y="9776"/>
                    <a:pt x="834" y="10014"/>
                    <a:pt x="1262" y="10014"/>
                  </a:cubicBezTo>
                  <a:lnTo>
                    <a:pt x="10013" y="10014"/>
                  </a:lnTo>
                  <a:cubicBezTo>
                    <a:pt x="10442" y="10014"/>
                    <a:pt x="10847" y="9788"/>
                    <a:pt x="11061" y="9395"/>
                  </a:cubicBezTo>
                  <a:cubicBezTo>
                    <a:pt x="11276" y="9026"/>
                    <a:pt x="11276" y="8585"/>
                    <a:pt x="11061" y="8192"/>
                  </a:cubicBezTo>
                  <a:lnTo>
                    <a:pt x="6680" y="620"/>
                  </a:lnTo>
                  <a:cubicBezTo>
                    <a:pt x="6453" y="251"/>
                    <a:pt x="6072" y="1"/>
                    <a:pt x="5644" y="1"/>
                  </a:cubicBezTo>
                  <a:close/>
                </a:path>
              </a:pathLst>
            </a:custGeom>
            <a:solidFill>
              <a:srgbClr val="F64975"/>
            </a:solidFill>
            <a:ln w="19050" cap="flat" cmpd="sng">
              <a:solidFill>
                <a:srgbClr val="F64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p:nvPr/>
          </p:nvSpPr>
          <p:spPr>
            <a:xfrm>
              <a:off x="3613400" y="3727167"/>
              <a:ext cx="299831" cy="261661"/>
            </a:xfrm>
            <a:custGeom>
              <a:avLst/>
              <a:gdLst/>
              <a:ahLst/>
              <a:cxnLst/>
              <a:rect l="l" t="t" r="r" b="b"/>
              <a:pathLst>
                <a:path w="9442" h="8240" extrusionOk="0">
                  <a:moveTo>
                    <a:pt x="4727" y="358"/>
                  </a:moveTo>
                  <a:lnTo>
                    <a:pt x="9085" y="7907"/>
                  </a:lnTo>
                  <a:lnTo>
                    <a:pt x="381" y="7907"/>
                  </a:lnTo>
                  <a:lnTo>
                    <a:pt x="4727" y="358"/>
                  </a:lnTo>
                  <a:close/>
                  <a:moveTo>
                    <a:pt x="4727" y="1"/>
                  </a:moveTo>
                  <a:cubicBezTo>
                    <a:pt x="4608" y="1"/>
                    <a:pt x="4501" y="60"/>
                    <a:pt x="4441" y="168"/>
                  </a:cubicBezTo>
                  <a:lnTo>
                    <a:pt x="60" y="7740"/>
                  </a:lnTo>
                  <a:cubicBezTo>
                    <a:pt x="0" y="7847"/>
                    <a:pt x="0" y="7966"/>
                    <a:pt x="60" y="8073"/>
                  </a:cubicBezTo>
                  <a:cubicBezTo>
                    <a:pt x="119" y="8192"/>
                    <a:pt x="226" y="8240"/>
                    <a:pt x="345" y="8240"/>
                  </a:cubicBezTo>
                  <a:lnTo>
                    <a:pt x="9096" y="8240"/>
                  </a:lnTo>
                  <a:cubicBezTo>
                    <a:pt x="9216" y="8240"/>
                    <a:pt x="9323" y="8180"/>
                    <a:pt x="9382" y="8073"/>
                  </a:cubicBezTo>
                  <a:cubicBezTo>
                    <a:pt x="9442" y="7966"/>
                    <a:pt x="9442" y="7847"/>
                    <a:pt x="9382" y="7740"/>
                  </a:cubicBezTo>
                  <a:lnTo>
                    <a:pt x="5001" y="168"/>
                  </a:lnTo>
                  <a:cubicBezTo>
                    <a:pt x="4941" y="60"/>
                    <a:pt x="4846" y="1"/>
                    <a:pt x="4727" y="1"/>
                  </a:cubicBezTo>
                  <a:close/>
                </a:path>
              </a:pathLst>
            </a:custGeom>
            <a:solidFill>
              <a:srgbClr val="F64975"/>
            </a:solidFill>
            <a:ln w="19050" cap="flat" cmpd="sng">
              <a:solidFill>
                <a:srgbClr val="F64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p:nvPr/>
          </p:nvSpPr>
          <p:spPr>
            <a:xfrm>
              <a:off x="3735879" y="3910171"/>
              <a:ext cx="54873" cy="54841"/>
            </a:xfrm>
            <a:custGeom>
              <a:avLst/>
              <a:gdLst/>
              <a:ahLst/>
              <a:cxnLst/>
              <a:rect l="l" t="t" r="r" b="b"/>
              <a:pathLst>
                <a:path w="1728" h="1727" extrusionOk="0">
                  <a:moveTo>
                    <a:pt x="870" y="322"/>
                  </a:moveTo>
                  <a:cubicBezTo>
                    <a:pt x="1168" y="322"/>
                    <a:pt x="1406" y="572"/>
                    <a:pt x="1406" y="870"/>
                  </a:cubicBezTo>
                  <a:cubicBezTo>
                    <a:pt x="1406" y="1167"/>
                    <a:pt x="1168" y="1405"/>
                    <a:pt x="870" y="1405"/>
                  </a:cubicBezTo>
                  <a:cubicBezTo>
                    <a:pt x="572" y="1405"/>
                    <a:pt x="334" y="1167"/>
                    <a:pt x="334" y="870"/>
                  </a:cubicBezTo>
                  <a:cubicBezTo>
                    <a:pt x="334" y="572"/>
                    <a:pt x="572" y="322"/>
                    <a:pt x="870" y="322"/>
                  </a:cubicBezTo>
                  <a:close/>
                  <a:moveTo>
                    <a:pt x="870" y="0"/>
                  </a:moveTo>
                  <a:cubicBezTo>
                    <a:pt x="394" y="0"/>
                    <a:pt x="1" y="393"/>
                    <a:pt x="1" y="870"/>
                  </a:cubicBezTo>
                  <a:cubicBezTo>
                    <a:pt x="1" y="1346"/>
                    <a:pt x="394" y="1727"/>
                    <a:pt x="870" y="1727"/>
                  </a:cubicBezTo>
                  <a:cubicBezTo>
                    <a:pt x="1346" y="1727"/>
                    <a:pt x="1727" y="1334"/>
                    <a:pt x="1727" y="870"/>
                  </a:cubicBezTo>
                  <a:cubicBezTo>
                    <a:pt x="1727" y="393"/>
                    <a:pt x="1346" y="0"/>
                    <a:pt x="870" y="0"/>
                  </a:cubicBezTo>
                  <a:close/>
                </a:path>
              </a:pathLst>
            </a:custGeom>
            <a:solidFill>
              <a:srgbClr val="F64975"/>
            </a:solidFill>
            <a:ln w="19050" cap="flat" cmpd="sng">
              <a:solidFill>
                <a:srgbClr val="F64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3738896" y="3788422"/>
              <a:ext cx="49188" cy="114604"/>
            </a:xfrm>
            <a:custGeom>
              <a:avLst/>
              <a:gdLst/>
              <a:ahLst/>
              <a:cxnLst/>
              <a:rect l="l" t="t" r="r" b="b"/>
              <a:pathLst>
                <a:path w="1549" h="3609" extrusionOk="0">
                  <a:moveTo>
                    <a:pt x="572" y="1"/>
                  </a:moveTo>
                  <a:cubicBezTo>
                    <a:pt x="263" y="1"/>
                    <a:pt x="1" y="251"/>
                    <a:pt x="1" y="572"/>
                  </a:cubicBezTo>
                  <a:lnTo>
                    <a:pt x="1" y="3037"/>
                  </a:lnTo>
                  <a:cubicBezTo>
                    <a:pt x="1" y="3346"/>
                    <a:pt x="263" y="3608"/>
                    <a:pt x="572" y="3608"/>
                  </a:cubicBezTo>
                  <a:lnTo>
                    <a:pt x="965" y="3608"/>
                  </a:lnTo>
                  <a:cubicBezTo>
                    <a:pt x="1275" y="3608"/>
                    <a:pt x="1549" y="3358"/>
                    <a:pt x="1549" y="3037"/>
                  </a:cubicBezTo>
                  <a:lnTo>
                    <a:pt x="1549" y="1560"/>
                  </a:lnTo>
                  <a:cubicBezTo>
                    <a:pt x="1549" y="1465"/>
                    <a:pt x="1465" y="1394"/>
                    <a:pt x="1382" y="1394"/>
                  </a:cubicBezTo>
                  <a:cubicBezTo>
                    <a:pt x="1287" y="1394"/>
                    <a:pt x="1215" y="1465"/>
                    <a:pt x="1215" y="1560"/>
                  </a:cubicBezTo>
                  <a:lnTo>
                    <a:pt x="1215" y="3037"/>
                  </a:lnTo>
                  <a:cubicBezTo>
                    <a:pt x="1215" y="3168"/>
                    <a:pt x="1108" y="3275"/>
                    <a:pt x="977" y="3275"/>
                  </a:cubicBezTo>
                  <a:lnTo>
                    <a:pt x="584" y="3275"/>
                  </a:lnTo>
                  <a:cubicBezTo>
                    <a:pt x="453" y="3275"/>
                    <a:pt x="346" y="3168"/>
                    <a:pt x="346" y="3037"/>
                  </a:cubicBezTo>
                  <a:lnTo>
                    <a:pt x="346" y="572"/>
                  </a:lnTo>
                  <a:cubicBezTo>
                    <a:pt x="346" y="441"/>
                    <a:pt x="453" y="334"/>
                    <a:pt x="584" y="334"/>
                  </a:cubicBezTo>
                  <a:lnTo>
                    <a:pt x="977" y="334"/>
                  </a:lnTo>
                  <a:cubicBezTo>
                    <a:pt x="1108" y="334"/>
                    <a:pt x="1215" y="441"/>
                    <a:pt x="1215" y="572"/>
                  </a:cubicBezTo>
                  <a:lnTo>
                    <a:pt x="1215" y="906"/>
                  </a:lnTo>
                  <a:cubicBezTo>
                    <a:pt x="1215" y="989"/>
                    <a:pt x="1287" y="1072"/>
                    <a:pt x="1382" y="1072"/>
                  </a:cubicBezTo>
                  <a:cubicBezTo>
                    <a:pt x="1465" y="1072"/>
                    <a:pt x="1549" y="989"/>
                    <a:pt x="1549" y="906"/>
                  </a:cubicBezTo>
                  <a:lnTo>
                    <a:pt x="1549" y="572"/>
                  </a:lnTo>
                  <a:cubicBezTo>
                    <a:pt x="1549" y="263"/>
                    <a:pt x="1287" y="1"/>
                    <a:pt x="965" y="1"/>
                  </a:cubicBezTo>
                  <a:close/>
                </a:path>
              </a:pathLst>
            </a:custGeom>
            <a:solidFill>
              <a:srgbClr val="F64975"/>
            </a:solidFill>
            <a:ln w="19050" cap="flat" cmpd="sng">
              <a:solidFill>
                <a:srgbClr val="F64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37"/>
          <p:cNvSpPr txBox="1">
            <a:spLocks noGrp="1"/>
          </p:cNvSpPr>
          <p:nvPr>
            <p:ph type="ctrTitle" idx="8"/>
          </p:nvPr>
        </p:nvSpPr>
        <p:spPr>
          <a:xfrm>
            <a:off x="6414051" y="1404200"/>
            <a:ext cx="1742400" cy="5778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300" b="1">
                <a:solidFill>
                  <a:schemeClr val="accent4"/>
                </a:solidFill>
              </a:rPr>
              <a:t>Challenges</a:t>
            </a:r>
            <a:endParaRPr sz="2300" b="1">
              <a:solidFill>
                <a:schemeClr val="accent4"/>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38"/>
          <p:cNvSpPr txBox="1">
            <a:spLocks noGrp="1"/>
          </p:cNvSpPr>
          <p:nvPr>
            <p:ph type="ctrTitle" idx="8"/>
          </p:nvPr>
        </p:nvSpPr>
        <p:spPr>
          <a:xfrm>
            <a:off x="2405850" y="195125"/>
            <a:ext cx="4332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Shallow Ensemble Learning (SEL)</a:t>
            </a:r>
            <a:endParaRPr sz="2500"/>
          </a:p>
        </p:txBody>
      </p:sp>
      <p:sp>
        <p:nvSpPr>
          <p:cNvPr id="673" name="Google Shape;673;p38"/>
          <p:cNvSpPr/>
          <p:nvPr/>
        </p:nvSpPr>
        <p:spPr>
          <a:xfrm>
            <a:off x="383725" y="1266425"/>
            <a:ext cx="3236700" cy="2661600"/>
          </a:xfrm>
          <a:prstGeom prst="roundRect">
            <a:avLst>
              <a:gd name="adj" fmla="val 16667"/>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8"/>
          <p:cNvSpPr txBox="1">
            <a:spLocks noGrp="1"/>
          </p:cNvSpPr>
          <p:nvPr>
            <p:ph type="ctrTitle" idx="8"/>
          </p:nvPr>
        </p:nvSpPr>
        <p:spPr>
          <a:xfrm>
            <a:off x="581025" y="4076375"/>
            <a:ext cx="2861100" cy="501300"/>
          </a:xfrm>
          <a:prstGeom prst="rect">
            <a:avLst/>
          </a:prstGeom>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2100" b="1">
                <a:solidFill>
                  <a:schemeClr val="accent2"/>
                </a:solidFill>
              </a:rPr>
              <a:t> CIFAR-10 Dataset</a:t>
            </a:r>
            <a:endParaRPr sz="2100" b="1">
              <a:solidFill>
                <a:schemeClr val="accent2"/>
              </a:solidFill>
            </a:endParaRPr>
          </a:p>
        </p:txBody>
      </p:sp>
      <p:pic>
        <p:nvPicPr>
          <p:cNvPr id="675" name="Google Shape;675;p38"/>
          <p:cNvPicPr preferRelativeResize="0"/>
          <p:nvPr/>
        </p:nvPicPr>
        <p:blipFill>
          <a:blip r:embed="rId3">
            <a:alphaModFix/>
          </a:blip>
          <a:stretch>
            <a:fillRect/>
          </a:stretch>
        </p:blipFill>
        <p:spPr>
          <a:xfrm>
            <a:off x="581025" y="1500138"/>
            <a:ext cx="2842077" cy="2194175"/>
          </a:xfrm>
          <a:prstGeom prst="rect">
            <a:avLst/>
          </a:prstGeom>
          <a:noFill/>
          <a:ln>
            <a:noFill/>
          </a:ln>
        </p:spPr>
      </p:pic>
      <p:sp>
        <p:nvSpPr>
          <p:cNvPr id="676" name="Google Shape;676;p38"/>
          <p:cNvSpPr/>
          <p:nvPr/>
        </p:nvSpPr>
        <p:spPr>
          <a:xfrm>
            <a:off x="4171325" y="1266300"/>
            <a:ext cx="4591500" cy="2661600"/>
          </a:xfrm>
          <a:prstGeom prst="roundRect">
            <a:avLst>
              <a:gd name="adj" fmla="val 16667"/>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7" name="Google Shape;677;p38"/>
          <p:cNvPicPr preferRelativeResize="0"/>
          <p:nvPr/>
        </p:nvPicPr>
        <p:blipFill>
          <a:blip r:embed="rId4">
            <a:alphaModFix/>
          </a:blip>
          <a:stretch>
            <a:fillRect/>
          </a:stretch>
        </p:blipFill>
        <p:spPr>
          <a:xfrm>
            <a:off x="4478663" y="1459963"/>
            <a:ext cx="4105625" cy="2274270"/>
          </a:xfrm>
          <a:prstGeom prst="rect">
            <a:avLst/>
          </a:prstGeom>
          <a:noFill/>
          <a:ln>
            <a:noFill/>
          </a:ln>
        </p:spPr>
      </p:pic>
      <p:sp>
        <p:nvSpPr>
          <p:cNvPr id="678" name="Google Shape;678;p38"/>
          <p:cNvSpPr txBox="1">
            <a:spLocks noGrp="1"/>
          </p:cNvSpPr>
          <p:nvPr>
            <p:ph type="ctrTitle" idx="8"/>
          </p:nvPr>
        </p:nvSpPr>
        <p:spPr>
          <a:xfrm>
            <a:off x="5113261" y="4063316"/>
            <a:ext cx="3003300" cy="52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b="1">
                <a:solidFill>
                  <a:schemeClr val="accent2"/>
                </a:solidFill>
              </a:rPr>
              <a:t>Model Architecture</a:t>
            </a:r>
            <a:endParaRPr sz="2100" b="1">
              <a:solidFill>
                <a:schemeClr val="accen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39"/>
          <p:cNvSpPr txBox="1">
            <a:spLocks noGrp="1"/>
          </p:cNvSpPr>
          <p:nvPr>
            <p:ph type="ctrTitle" idx="8"/>
          </p:nvPr>
        </p:nvSpPr>
        <p:spPr>
          <a:xfrm>
            <a:off x="2405850" y="151150"/>
            <a:ext cx="4332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Shallow Ensemble Learning (SEL)</a:t>
            </a:r>
            <a:endParaRPr sz="2500"/>
          </a:p>
        </p:txBody>
      </p:sp>
      <p:pic>
        <p:nvPicPr>
          <p:cNvPr id="684" name="Google Shape;684;p39" title="Points scored"/>
          <p:cNvPicPr preferRelativeResize="0"/>
          <p:nvPr/>
        </p:nvPicPr>
        <p:blipFill>
          <a:blip r:embed="rId3">
            <a:alphaModFix/>
          </a:blip>
          <a:stretch>
            <a:fillRect/>
          </a:stretch>
        </p:blipFill>
        <p:spPr>
          <a:xfrm>
            <a:off x="428500" y="1179550"/>
            <a:ext cx="4749549" cy="2936804"/>
          </a:xfrm>
          <a:prstGeom prst="rect">
            <a:avLst/>
          </a:prstGeom>
          <a:noFill/>
          <a:ln w="38100" cap="flat" cmpd="sng">
            <a:solidFill>
              <a:schemeClr val="accent2"/>
            </a:solidFill>
            <a:prstDash val="solid"/>
            <a:round/>
            <a:headEnd type="none" w="sm" len="sm"/>
            <a:tailEnd type="none" w="sm" len="sm"/>
          </a:ln>
        </p:spPr>
      </p:pic>
      <p:sp>
        <p:nvSpPr>
          <p:cNvPr id="685" name="Google Shape;685;p39"/>
          <p:cNvSpPr txBox="1"/>
          <p:nvPr/>
        </p:nvSpPr>
        <p:spPr>
          <a:xfrm>
            <a:off x="5621550" y="2384700"/>
            <a:ext cx="3446400" cy="1593300"/>
          </a:xfrm>
          <a:prstGeom prst="rect">
            <a:avLst/>
          </a:prstGeom>
          <a:noFill/>
          <a:ln>
            <a:noFill/>
          </a:ln>
        </p:spPr>
        <p:txBody>
          <a:bodyPr spcFirstLastPara="1" wrap="square" lIns="91425" tIns="91425" rIns="91425" bIns="91425" anchor="b" anchorCtr="0">
            <a:noAutofit/>
          </a:bodyPr>
          <a:lstStyle/>
          <a:p>
            <a:pPr marL="457200" lvl="0" indent="-342900" algn="l" rtl="0">
              <a:spcBef>
                <a:spcPts val="0"/>
              </a:spcBef>
              <a:spcAft>
                <a:spcPts val="0"/>
              </a:spcAft>
              <a:buClr>
                <a:srgbClr val="F64975"/>
              </a:buClr>
              <a:buSzPts val="1800"/>
              <a:buFont typeface="Share Tech"/>
              <a:buChar char="●"/>
            </a:pPr>
            <a:r>
              <a:rPr lang="en" sz="1800">
                <a:solidFill>
                  <a:srgbClr val="F64975"/>
                </a:solidFill>
                <a:latin typeface="Share Tech"/>
                <a:ea typeface="Share Tech"/>
                <a:cs typeface="Share Tech"/>
                <a:sym typeface="Share Tech"/>
              </a:rPr>
              <a:t>Resizing layer </a:t>
            </a:r>
            <a:endParaRPr sz="1800">
              <a:solidFill>
                <a:srgbClr val="F64975"/>
              </a:solidFill>
              <a:latin typeface="Share Tech"/>
              <a:ea typeface="Share Tech"/>
              <a:cs typeface="Share Tech"/>
              <a:sym typeface="Share Tech"/>
            </a:endParaRPr>
          </a:p>
          <a:p>
            <a:pPr marL="457200" lvl="0" indent="0" algn="l" rtl="0">
              <a:spcBef>
                <a:spcPts val="0"/>
              </a:spcBef>
              <a:spcAft>
                <a:spcPts val="0"/>
              </a:spcAft>
              <a:buNone/>
            </a:pPr>
            <a:r>
              <a:rPr lang="en" sz="1800">
                <a:solidFill>
                  <a:srgbClr val="00C3B1"/>
                </a:solidFill>
                <a:latin typeface="Share Tech"/>
                <a:ea typeface="Share Tech"/>
                <a:cs typeface="Share Tech"/>
                <a:sym typeface="Share Tech"/>
              </a:rPr>
              <a:t>→ Reduce resizing shape</a:t>
            </a:r>
            <a:endParaRPr sz="1800">
              <a:solidFill>
                <a:srgbClr val="00C3B1"/>
              </a:solidFill>
              <a:latin typeface="Share Tech"/>
              <a:ea typeface="Share Tech"/>
              <a:cs typeface="Share Tech"/>
              <a:sym typeface="Share Tech"/>
            </a:endParaRPr>
          </a:p>
          <a:p>
            <a:pPr marL="457200" lvl="0" indent="0" algn="l" rtl="0">
              <a:spcBef>
                <a:spcPts val="0"/>
              </a:spcBef>
              <a:spcAft>
                <a:spcPts val="0"/>
              </a:spcAft>
              <a:buNone/>
            </a:pPr>
            <a:endParaRPr sz="1800">
              <a:solidFill>
                <a:srgbClr val="00C3B1"/>
              </a:solidFill>
              <a:latin typeface="Share Tech"/>
              <a:ea typeface="Share Tech"/>
              <a:cs typeface="Share Tech"/>
              <a:sym typeface="Share Tech"/>
            </a:endParaRPr>
          </a:p>
          <a:p>
            <a:pPr marL="457200" lvl="0" indent="-342900" algn="l" rtl="0">
              <a:spcBef>
                <a:spcPts val="0"/>
              </a:spcBef>
              <a:spcAft>
                <a:spcPts val="0"/>
              </a:spcAft>
              <a:buClr>
                <a:schemeClr val="accent4"/>
              </a:buClr>
              <a:buSzPts val="1800"/>
              <a:buFont typeface="Share Tech"/>
              <a:buChar char="●"/>
            </a:pPr>
            <a:r>
              <a:rPr lang="en" sz="1800">
                <a:solidFill>
                  <a:schemeClr val="accent4"/>
                </a:solidFill>
                <a:latin typeface="Share Tech"/>
                <a:ea typeface="Share Tech"/>
                <a:cs typeface="Share Tech"/>
                <a:sym typeface="Share Tech"/>
              </a:rPr>
              <a:t>RePSKU not training </a:t>
            </a:r>
            <a:endParaRPr sz="1800">
              <a:solidFill>
                <a:schemeClr val="accent4"/>
              </a:solidFill>
              <a:latin typeface="Share Tech"/>
              <a:ea typeface="Share Tech"/>
              <a:cs typeface="Share Tech"/>
              <a:sym typeface="Share Tech"/>
            </a:endParaRPr>
          </a:p>
          <a:p>
            <a:pPr marL="0" lvl="0" indent="0" algn="l" rtl="0">
              <a:spcBef>
                <a:spcPts val="0"/>
              </a:spcBef>
              <a:spcAft>
                <a:spcPts val="0"/>
              </a:spcAft>
              <a:buNone/>
            </a:pPr>
            <a:r>
              <a:rPr lang="en" sz="1800">
                <a:solidFill>
                  <a:schemeClr val="accent4"/>
                </a:solidFill>
                <a:latin typeface="Share Tech"/>
                <a:ea typeface="Share Tech"/>
                <a:cs typeface="Share Tech"/>
                <a:sym typeface="Share Tech"/>
              </a:rPr>
              <a:t>→ Attributes equal probabilities </a:t>
            </a:r>
            <a:endParaRPr sz="1800">
              <a:solidFill>
                <a:schemeClr val="accent4"/>
              </a:solidFill>
              <a:latin typeface="Share Tech"/>
              <a:ea typeface="Share Tech"/>
              <a:cs typeface="Share Tech"/>
              <a:sym typeface="Share Tech"/>
            </a:endParaRPr>
          </a:p>
          <a:p>
            <a:pPr marL="0" lvl="0" indent="0" algn="l" rtl="0">
              <a:spcBef>
                <a:spcPts val="0"/>
              </a:spcBef>
              <a:spcAft>
                <a:spcPts val="0"/>
              </a:spcAft>
              <a:buNone/>
            </a:pPr>
            <a:r>
              <a:rPr lang="en" sz="1800">
                <a:solidFill>
                  <a:schemeClr val="accent4"/>
                </a:solidFill>
                <a:latin typeface="Share Tech"/>
                <a:ea typeface="Share Tech"/>
                <a:cs typeface="Share Tech"/>
                <a:sym typeface="Share Tech"/>
              </a:rPr>
              <a:t>to all classes </a:t>
            </a:r>
            <a:endParaRPr sz="1800">
              <a:solidFill>
                <a:schemeClr val="accent4"/>
              </a:solidFill>
              <a:latin typeface="Share Tech"/>
              <a:ea typeface="Share Tech"/>
              <a:cs typeface="Share Tech"/>
              <a:sym typeface="Share Tech"/>
            </a:endParaRPr>
          </a:p>
        </p:txBody>
      </p:sp>
      <p:grpSp>
        <p:nvGrpSpPr>
          <p:cNvPr id="686" name="Google Shape;686;p39"/>
          <p:cNvGrpSpPr/>
          <p:nvPr/>
        </p:nvGrpSpPr>
        <p:grpSpPr>
          <a:xfrm>
            <a:off x="5545357" y="1400495"/>
            <a:ext cx="640085" cy="585205"/>
            <a:chOff x="3584280" y="3699191"/>
            <a:chExt cx="358069" cy="317995"/>
          </a:xfrm>
        </p:grpSpPr>
        <p:sp>
          <p:nvSpPr>
            <p:cNvPr id="687" name="Google Shape;687;p39"/>
            <p:cNvSpPr/>
            <p:nvPr/>
          </p:nvSpPr>
          <p:spPr>
            <a:xfrm>
              <a:off x="3584280" y="3699191"/>
              <a:ext cx="358069" cy="317995"/>
            </a:xfrm>
            <a:custGeom>
              <a:avLst/>
              <a:gdLst/>
              <a:ahLst/>
              <a:cxnLst/>
              <a:rect l="l" t="t" r="r" b="b"/>
              <a:pathLst>
                <a:path w="11276" h="10014" extrusionOk="0">
                  <a:moveTo>
                    <a:pt x="5644" y="1"/>
                  </a:moveTo>
                  <a:cubicBezTo>
                    <a:pt x="5203" y="1"/>
                    <a:pt x="4810" y="227"/>
                    <a:pt x="4596" y="620"/>
                  </a:cubicBezTo>
                  <a:lnTo>
                    <a:pt x="822" y="7168"/>
                  </a:lnTo>
                  <a:cubicBezTo>
                    <a:pt x="774" y="7240"/>
                    <a:pt x="798" y="7347"/>
                    <a:pt x="881" y="7395"/>
                  </a:cubicBezTo>
                  <a:cubicBezTo>
                    <a:pt x="903" y="7406"/>
                    <a:pt x="929" y="7411"/>
                    <a:pt x="955" y="7411"/>
                  </a:cubicBezTo>
                  <a:cubicBezTo>
                    <a:pt x="1012" y="7411"/>
                    <a:pt x="1071" y="7384"/>
                    <a:pt x="1096" y="7335"/>
                  </a:cubicBezTo>
                  <a:lnTo>
                    <a:pt x="4882" y="787"/>
                  </a:lnTo>
                  <a:cubicBezTo>
                    <a:pt x="5049" y="513"/>
                    <a:pt x="5322" y="346"/>
                    <a:pt x="5644" y="346"/>
                  </a:cubicBezTo>
                  <a:cubicBezTo>
                    <a:pt x="5953" y="346"/>
                    <a:pt x="6239" y="513"/>
                    <a:pt x="6394" y="787"/>
                  </a:cubicBezTo>
                  <a:lnTo>
                    <a:pt x="10775" y="8359"/>
                  </a:lnTo>
                  <a:cubicBezTo>
                    <a:pt x="10942" y="8621"/>
                    <a:pt x="10942" y="8954"/>
                    <a:pt x="10775" y="9240"/>
                  </a:cubicBezTo>
                  <a:cubicBezTo>
                    <a:pt x="10609" y="9502"/>
                    <a:pt x="10323" y="9669"/>
                    <a:pt x="10013" y="9669"/>
                  </a:cubicBezTo>
                  <a:lnTo>
                    <a:pt x="1262" y="9669"/>
                  </a:lnTo>
                  <a:cubicBezTo>
                    <a:pt x="953" y="9669"/>
                    <a:pt x="667" y="9502"/>
                    <a:pt x="500" y="9240"/>
                  </a:cubicBezTo>
                  <a:cubicBezTo>
                    <a:pt x="346" y="8966"/>
                    <a:pt x="346" y="8645"/>
                    <a:pt x="500" y="8359"/>
                  </a:cubicBezTo>
                  <a:lnTo>
                    <a:pt x="774" y="7895"/>
                  </a:lnTo>
                  <a:cubicBezTo>
                    <a:pt x="822" y="7823"/>
                    <a:pt x="786" y="7716"/>
                    <a:pt x="715" y="7668"/>
                  </a:cubicBezTo>
                  <a:cubicBezTo>
                    <a:pt x="693" y="7657"/>
                    <a:pt x="667" y="7652"/>
                    <a:pt x="641" y="7652"/>
                  </a:cubicBezTo>
                  <a:cubicBezTo>
                    <a:pt x="583" y="7652"/>
                    <a:pt x="521" y="7679"/>
                    <a:pt x="488" y="7728"/>
                  </a:cubicBezTo>
                  <a:lnTo>
                    <a:pt x="227" y="8192"/>
                  </a:lnTo>
                  <a:cubicBezTo>
                    <a:pt x="0" y="8561"/>
                    <a:pt x="0" y="9026"/>
                    <a:pt x="227" y="9395"/>
                  </a:cubicBezTo>
                  <a:cubicBezTo>
                    <a:pt x="441" y="9776"/>
                    <a:pt x="834" y="10014"/>
                    <a:pt x="1262" y="10014"/>
                  </a:cubicBezTo>
                  <a:lnTo>
                    <a:pt x="10013" y="10014"/>
                  </a:lnTo>
                  <a:cubicBezTo>
                    <a:pt x="10442" y="10014"/>
                    <a:pt x="10847" y="9788"/>
                    <a:pt x="11061" y="9395"/>
                  </a:cubicBezTo>
                  <a:cubicBezTo>
                    <a:pt x="11276" y="9026"/>
                    <a:pt x="11276" y="8585"/>
                    <a:pt x="11061" y="8192"/>
                  </a:cubicBezTo>
                  <a:lnTo>
                    <a:pt x="6680" y="620"/>
                  </a:lnTo>
                  <a:cubicBezTo>
                    <a:pt x="6453" y="251"/>
                    <a:pt x="6072" y="1"/>
                    <a:pt x="5644" y="1"/>
                  </a:cubicBezTo>
                  <a:close/>
                </a:path>
              </a:pathLst>
            </a:custGeom>
            <a:solidFill>
              <a:srgbClr val="F64975"/>
            </a:solidFill>
            <a:ln w="19050" cap="flat" cmpd="sng">
              <a:solidFill>
                <a:srgbClr val="F64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9"/>
            <p:cNvSpPr/>
            <p:nvPr/>
          </p:nvSpPr>
          <p:spPr>
            <a:xfrm>
              <a:off x="3613400" y="3727167"/>
              <a:ext cx="299831" cy="261661"/>
            </a:xfrm>
            <a:custGeom>
              <a:avLst/>
              <a:gdLst/>
              <a:ahLst/>
              <a:cxnLst/>
              <a:rect l="l" t="t" r="r" b="b"/>
              <a:pathLst>
                <a:path w="9442" h="8240" extrusionOk="0">
                  <a:moveTo>
                    <a:pt x="4727" y="358"/>
                  </a:moveTo>
                  <a:lnTo>
                    <a:pt x="9085" y="7907"/>
                  </a:lnTo>
                  <a:lnTo>
                    <a:pt x="381" y="7907"/>
                  </a:lnTo>
                  <a:lnTo>
                    <a:pt x="4727" y="358"/>
                  </a:lnTo>
                  <a:close/>
                  <a:moveTo>
                    <a:pt x="4727" y="1"/>
                  </a:moveTo>
                  <a:cubicBezTo>
                    <a:pt x="4608" y="1"/>
                    <a:pt x="4501" y="60"/>
                    <a:pt x="4441" y="168"/>
                  </a:cubicBezTo>
                  <a:lnTo>
                    <a:pt x="60" y="7740"/>
                  </a:lnTo>
                  <a:cubicBezTo>
                    <a:pt x="0" y="7847"/>
                    <a:pt x="0" y="7966"/>
                    <a:pt x="60" y="8073"/>
                  </a:cubicBezTo>
                  <a:cubicBezTo>
                    <a:pt x="119" y="8192"/>
                    <a:pt x="226" y="8240"/>
                    <a:pt x="345" y="8240"/>
                  </a:cubicBezTo>
                  <a:lnTo>
                    <a:pt x="9096" y="8240"/>
                  </a:lnTo>
                  <a:cubicBezTo>
                    <a:pt x="9216" y="8240"/>
                    <a:pt x="9323" y="8180"/>
                    <a:pt x="9382" y="8073"/>
                  </a:cubicBezTo>
                  <a:cubicBezTo>
                    <a:pt x="9442" y="7966"/>
                    <a:pt x="9442" y="7847"/>
                    <a:pt x="9382" y="7740"/>
                  </a:cubicBezTo>
                  <a:lnTo>
                    <a:pt x="5001" y="168"/>
                  </a:lnTo>
                  <a:cubicBezTo>
                    <a:pt x="4941" y="60"/>
                    <a:pt x="4846" y="1"/>
                    <a:pt x="4727" y="1"/>
                  </a:cubicBezTo>
                  <a:close/>
                </a:path>
              </a:pathLst>
            </a:custGeom>
            <a:solidFill>
              <a:srgbClr val="F64975"/>
            </a:solidFill>
            <a:ln w="19050" cap="flat" cmpd="sng">
              <a:solidFill>
                <a:srgbClr val="F64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9"/>
            <p:cNvSpPr/>
            <p:nvPr/>
          </p:nvSpPr>
          <p:spPr>
            <a:xfrm>
              <a:off x="3735879" y="3910171"/>
              <a:ext cx="54873" cy="54841"/>
            </a:xfrm>
            <a:custGeom>
              <a:avLst/>
              <a:gdLst/>
              <a:ahLst/>
              <a:cxnLst/>
              <a:rect l="l" t="t" r="r" b="b"/>
              <a:pathLst>
                <a:path w="1728" h="1727" extrusionOk="0">
                  <a:moveTo>
                    <a:pt x="870" y="322"/>
                  </a:moveTo>
                  <a:cubicBezTo>
                    <a:pt x="1168" y="322"/>
                    <a:pt x="1406" y="572"/>
                    <a:pt x="1406" y="870"/>
                  </a:cubicBezTo>
                  <a:cubicBezTo>
                    <a:pt x="1406" y="1167"/>
                    <a:pt x="1168" y="1405"/>
                    <a:pt x="870" y="1405"/>
                  </a:cubicBezTo>
                  <a:cubicBezTo>
                    <a:pt x="572" y="1405"/>
                    <a:pt x="334" y="1167"/>
                    <a:pt x="334" y="870"/>
                  </a:cubicBezTo>
                  <a:cubicBezTo>
                    <a:pt x="334" y="572"/>
                    <a:pt x="572" y="322"/>
                    <a:pt x="870" y="322"/>
                  </a:cubicBezTo>
                  <a:close/>
                  <a:moveTo>
                    <a:pt x="870" y="0"/>
                  </a:moveTo>
                  <a:cubicBezTo>
                    <a:pt x="394" y="0"/>
                    <a:pt x="1" y="393"/>
                    <a:pt x="1" y="870"/>
                  </a:cubicBezTo>
                  <a:cubicBezTo>
                    <a:pt x="1" y="1346"/>
                    <a:pt x="394" y="1727"/>
                    <a:pt x="870" y="1727"/>
                  </a:cubicBezTo>
                  <a:cubicBezTo>
                    <a:pt x="1346" y="1727"/>
                    <a:pt x="1727" y="1334"/>
                    <a:pt x="1727" y="870"/>
                  </a:cubicBezTo>
                  <a:cubicBezTo>
                    <a:pt x="1727" y="393"/>
                    <a:pt x="1346" y="0"/>
                    <a:pt x="870" y="0"/>
                  </a:cubicBezTo>
                  <a:close/>
                </a:path>
              </a:pathLst>
            </a:custGeom>
            <a:solidFill>
              <a:srgbClr val="F64975"/>
            </a:solidFill>
            <a:ln w="19050" cap="flat" cmpd="sng">
              <a:solidFill>
                <a:srgbClr val="F64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9"/>
            <p:cNvSpPr/>
            <p:nvPr/>
          </p:nvSpPr>
          <p:spPr>
            <a:xfrm>
              <a:off x="3738896" y="3788422"/>
              <a:ext cx="49188" cy="114604"/>
            </a:xfrm>
            <a:custGeom>
              <a:avLst/>
              <a:gdLst/>
              <a:ahLst/>
              <a:cxnLst/>
              <a:rect l="l" t="t" r="r" b="b"/>
              <a:pathLst>
                <a:path w="1549" h="3609" extrusionOk="0">
                  <a:moveTo>
                    <a:pt x="572" y="1"/>
                  </a:moveTo>
                  <a:cubicBezTo>
                    <a:pt x="263" y="1"/>
                    <a:pt x="1" y="251"/>
                    <a:pt x="1" y="572"/>
                  </a:cubicBezTo>
                  <a:lnTo>
                    <a:pt x="1" y="3037"/>
                  </a:lnTo>
                  <a:cubicBezTo>
                    <a:pt x="1" y="3346"/>
                    <a:pt x="263" y="3608"/>
                    <a:pt x="572" y="3608"/>
                  </a:cubicBezTo>
                  <a:lnTo>
                    <a:pt x="965" y="3608"/>
                  </a:lnTo>
                  <a:cubicBezTo>
                    <a:pt x="1275" y="3608"/>
                    <a:pt x="1549" y="3358"/>
                    <a:pt x="1549" y="3037"/>
                  </a:cubicBezTo>
                  <a:lnTo>
                    <a:pt x="1549" y="1560"/>
                  </a:lnTo>
                  <a:cubicBezTo>
                    <a:pt x="1549" y="1465"/>
                    <a:pt x="1465" y="1394"/>
                    <a:pt x="1382" y="1394"/>
                  </a:cubicBezTo>
                  <a:cubicBezTo>
                    <a:pt x="1287" y="1394"/>
                    <a:pt x="1215" y="1465"/>
                    <a:pt x="1215" y="1560"/>
                  </a:cubicBezTo>
                  <a:lnTo>
                    <a:pt x="1215" y="3037"/>
                  </a:lnTo>
                  <a:cubicBezTo>
                    <a:pt x="1215" y="3168"/>
                    <a:pt x="1108" y="3275"/>
                    <a:pt x="977" y="3275"/>
                  </a:cubicBezTo>
                  <a:lnTo>
                    <a:pt x="584" y="3275"/>
                  </a:lnTo>
                  <a:cubicBezTo>
                    <a:pt x="453" y="3275"/>
                    <a:pt x="346" y="3168"/>
                    <a:pt x="346" y="3037"/>
                  </a:cubicBezTo>
                  <a:lnTo>
                    <a:pt x="346" y="572"/>
                  </a:lnTo>
                  <a:cubicBezTo>
                    <a:pt x="346" y="441"/>
                    <a:pt x="453" y="334"/>
                    <a:pt x="584" y="334"/>
                  </a:cubicBezTo>
                  <a:lnTo>
                    <a:pt x="977" y="334"/>
                  </a:lnTo>
                  <a:cubicBezTo>
                    <a:pt x="1108" y="334"/>
                    <a:pt x="1215" y="441"/>
                    <a:pt x="1215" y="572"/>
                  </a:cubicBezTo>
                  <a:lnTo>
                    <a:pt x="1215" y="906"/>
                  </a:lnTo>
                  <a:cubicBezTo>
                    <a:pt x="1215" y="989"/>
                    <a:pt x="1287" y="1072"/>
                    <a:pt x="1382" y="1072"/>
                  </a:cubicBezTo>
                  <a:cubicBezTo>
                    <a:pt x="1465" y="1072"/>
                    <a:pt x="1549" y="989"/>
                    <a:pt x="1549" y="906"/>
                  </a:cubicBezTo>
                  <a:lnTo>
                    <a:pt x="1549" y="572"/>
                  </a:lnTo>
                  <a:cubicBezTo>
                    <a:pt x="1549" y="263"/>
                    <a:pt x="1287" y="1"/>
                    <a:pt x="965" y="1"/>
                  </a:cubicBezTo>
                  <a:close/>
                </a:path>
              </a:pathLst>
            </a:custGeom>
            <a:solidFill>
              <a:srgbClr val="F64975"/>
            </a:solidFill>
            <a:ln w="19050" cap="flat" cmpd="sng">
              <a:solidFill>
                <a:srgbClr val="F64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 name="Google Shape;691;p39"/>
          <p:cNvSpPr txBox="1">
            <a:spLocks noGrp="1"/>
          </p:cNvSpPr>
          <p:nvPr>
            <p:ph type="ctrTitle" idx="8"/>
          </p:nvPr>
        </p:nvSpPr>
        <p:spPr>
          <a:xfrm>
            <a:off x="6185451" y="1404200"/>
            <a:ext cx="1742400" cy="5778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300" b="1">
                <a:solidFill>
                  <a:schemeClr val="accent4"/>
                </a:solidFill>
              </a:rPr>
              <a:t>Challenges</a:t>
            </a:r>
            <a:endParaRPr sz="2300" b="1">
              <a:solidFill>
                <a:schemeClr val="accent4"/>
              </a:solidFill>
            </a:endParaRPr>
          </a:p>
        </p:txBody>
      </p:sp>
      <p:grpSp>
        <p:nvGrpSpPr>
          <p:cNvPr id="692" name="Google Shape;692;p39"/>
          <p:cNvGrpSpPr/>
          <p:nvPr/>
        </p:nvGrpSpPr>
        <p:grpSpPr>
          <a:xfrm>
            <a:off x="8067730" y="3067041"/>
            <a:ext cx="228583" cy="228609"/>
            <a:chOff x="1952836" y="3680964"/>
            <a:chExt cx="357720" cy="355148"/>
          </a:xfrm>
        </p:grpSpPr>
        <p:sp>
          <p:nvSpPr>
            <p:cNvPr id="693" name="Google Shape;693;p39"/>
            <p:cNvSpPr/>
            <p:nvPr/>
          </p:nvSpPr>
          <p:spPr>
            <a:xfrm>
              <a:off x="2054166" y="3814144"/>
              <a:ext cx="38233" cy="49188"/>
            </a:xfrm>
            <a:custGeom>
              <a:avLst/>
              <a:gdLst/>
              <a:ahLst/>
              <a:cxnLst/>
              <a:rect l="l" t="t" r="r" b="b"/>
              <a:pathLst>
                <a:path w="1204"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203"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9"/>
            <p:cNvSpPr/>
            <p:nvPr/>
          </p:nvSpPr>
          <p:spPr>
            <a:xfrm>
              <a:off x="2170992" y="3814144"/>
              <a:ext cx="37852" cy="49188"/>
            </a:xfrm>
            <a:custGeom>
              <a:avLst/>
              <a:gdLst/>
              <a:ahLst/>
              <a:cxnLst/>
              <a:rect l="l" t="t" r="r" b="b"/>
              <a:pathLst>
                <a:path w="1192"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191"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9"/>
            <p:cNvSpPr/>
            <p:nvPr/>
          </p:nvSpPr>
          <p:spPr>
            <a:xfrm>
              <a:off x="2070043" y="3908647"/>
              <a:ext cx="122924" cy="33311"/>
            </a:xfrm>
            <a:custGeom>
              <a:avLst/>
              <a:gdLst/>
              <a:ahLst/>
              <a:cxnLst/>
              <a:rect l="l" t="t" r="r" b="b"/>
              <a:pathLst>
                <a:path w="3871" h="1049" extrusionOk="0">
                  <a:moveTo>
                    <a:pt x="1930" y="1"/>
                  </a:moveTo>
                  <a:cubicBezTo>
                    <a:pt x="1191" y="1"/>
                    <a:pt x="489" y="287"/>
                    <a:pt x="60" y="763"/>
                  </a:cubicBezTo>
                  <a:cubicBezTo>
                    <a:pt x="1" y="822"/>
                    <a:pt x="1" y="930"/>
                    <a:pt x="72" y="1001"/>
                  </a:cubicBezTo>
                  <a:cubicBezTo>
                    <a:pt x="101" y="1029"/>
                    <a:pt x="140" y="1044"/>
                    <a:pt x="181" y="1044"/>
                  </a:cubicBezTo>
                  <a:cubicBezTo>
                    <a:pt x="226" y="1044"/>
                    <a:pt x="273" y="1026"/>
                    <a:pt x="310" y="989"/>
                  </a:cubicBezTo>
                  <a:cubicBezTo>
                    <a:pt x="679" y="584"/>
                    <a:pt x="1299" y="334"/>
                    <a:pt x="1953" y="334"/>
                  </a:cubicBezTo>
                  <a:cubicBezTo>
                    <a:pt x="2596" y="334"/>
                    <a:pt x="3215" y="572"/>
                    <a:pt x="3585" y="989"/>
                  </a:cubicBezTo>
                  <a:cubicBezTo>
                    <a:pt x="3620" y="1013"/>
                    <a:pt x="3656" y="1049"/>
                    <a:pt x="3704" y="1049"/>
                  </a:cubicBezTo>
                  <a:cubicBezTo>
                    <a:pt x="3751" y="1049"/>
                    <a:pt x="3775" y="1037"/>
                    <a:pt x="3811" y="1001"/>
                  </a:cubicBezTo>
                  <a:cubicBezTo>
                    <a:pt x="3870" y="930"/>
                    <a:pt x="3870" y="822"/>
                    <a:pt x="3811" y="763"/>
                  </a:cubicBezTo>
                  <a:cubicBezTo>
                    <a:pt x="3382" y="287"/>
                    <a:pt x="2680" y="1"/>
                    <a:pt x="1930" y="1"/>
                  </a:cubicBezTo>
                  <a:close/>
                </a:path>
              </a:pathLst>
            </a:cu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9"/>
            <p:cNvSpPr/>
            <p:nvPr/>
          </p:nvSpPr>
          <p:spPr>
            <a:xfrm>
              <a:off x="1952836" y="3680964"/>
              <a:ext cx="298338" cy="296528"/>
            </a:xfrm>
            <a:custGeom>
              <a:avLst/>
              <a:gdLst/>
              <a:ahLst/>
              <a:cxnLst/>
              <a:rect l="l" t="t" r="r" b="b"/>
              <a:pathLst>
                <a:path w="9395" h="9338" extrusionOk="0">
                  <a:moveTo>
                    <a:pt x="5654" y="0"/>
                  </a:moveTo>
                  <a:cubicBezTo>
                    <a:pt x="5591" y="0"/>
                    <a:pt x="5528" y="1"/>
                    <a:pt x="5466" y="3"/>
                  </a:cubicBezTo>
                  <a:cubicBezTo>
                    <a:pt x="4037" y="51"/>
                    <a:pt x="2692" y="622"/>
                    <a:pt x="1680" y="1634"/>
                  </a:cubicBezTo>
                  <a:cubicBezTo>
                    <a:pt x="668" y="2646"/>
                    <a:pt x="84" y="3992"/>
                    <a:pt x="48" y="5421"/>
                  </a:cubicBezTo>
                  <a:cubicBezTo>
                    <a:pt x="1" y="6849"/>
                    <a:pt x="489" y="8219"/>
                    <a:pt x="1430" y="9278"/>
                  </a:cubicBezTo>
                  <a:cubicBezTo>
                    <a:pt x="1453"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42" y="325"/>
                  </a:cubicBezTo>
                  <a:cubicBezTo>
                    <a:pt x="5489" y="323"/>
                    <a:pt x="5536" y="323"/>
                    <a:pt x="5583" y="323"/>
                  </a:cubicBezTo>
                  <a:cubicBezTo>
                    <a:pt x="6878" y="323"/>
                    <a:pt x="8120" y="796"/>
                    <a:pt x="9073" y="1634"/>
                  </a:cubicBezTo>
                  <a:cubicBezTo>
                    <a:pt x="9113" y="1663"/>
                    <a:pt x="9156" y="1678"/>
                    <a:pt x="9196" y="1678"/>
                  </a:cubicBezTo>
                  <a:cubicBezTo>
                    <a:pt x="9239" y="1678"/>
                    <a:pt x="9280" y="1660"/>
                    <a:pt x="9312" y="1623"/>
                  </a:cubicBezTo>
                  <a:cubicBezTo>
                    <a:pt x="9395" y="1551"/>
                    <a:pt x="9395" y="1444"/>
                    <a:pt x="9312" y="1384"/>
                  </a:cubicBezTo>
                  <a:cubicBezTo>
                    <a:pt x="8288" y="486"/>
                    <a:pt x="6992" y="0"/>
                    <a:pt x="5654" y="0"/>
                  </a:cubicBezTo>
                  <a:close/>
                </a:path>
              </a:pathLst>
            </a:cu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9"/>
            <p:cNvSpPr/>
            <p:nvPr/>
          </p:nvSpPr>
          <p:spPr>
            <a:xfrm>
              <a:off x="2012217" y="3739075"/>
              <a:ext cx="298338" cy="297036"/>
            </a:xfrm>
            <a:custGeom>
              <a:avLst/>
              <a:gdLst/>
              <a:ahLst/>
              <a:cxnLst/>
              <a:rect l="l" t="t" r="r" b="b"/>
              <a:pathLst>
                <a:path w="9395" h="9354" extrusionOk="0">
                  <a:moveTo>
                    <a:pt x="7840" y="1"/>
                  </a:moveTo>
                  <a:cubicBezTo>
                    <a:pt x="7800" y="1"/>
                    <a:pt x="7760" y="15"/>
                    <a:pt x="7727" y="43"/>
                  </a:cubicBezTo>
                  <a:cubicBezTo>
                    <a:pt x="7656" y="102"/>
                    <a:pt x="7656" y="209"/>
                    <a:pt x="7715" y="281"/>
                  </a:cubicBezTo>
                  <a:cubicBezTo>
                    <a:pt x="8585" y="1281"/>
                    <a:pt x="9073" y="2579"/>
                    <a:pt x="9025" y="3912"/>
                  </a:cubicBezTo>
                  <a:cubicBezTo>
                    <a:pt x="8977" y="5257"/>
                    <a:pt x="8442" y="6520"/>
                    <a:pt x="7489" y="7472"/>
                  </a:cubicBezTo>
                  <a:cubicBezTo>
                    <a:pt x="6537" y="8425"/>
                    <a:pt x="5275" y="8972"/>
                    <a:pt x="3929" y="9008"/>
                  </a:cubicBezTo>
                  <a:cubicBezTo>
                    <a:pt x="3881" y="9009"/>
                    <a:pt x="3834" y="9010"/>
                    <a:pt x="3786" y="9010"/>
                  </a:cubicBezTo>
                  <a:cubicBezTo>
                    <a:pt x="2503" y="9010"/>
                    <a:pt x="1262" y="8548"/>
                    <a:pt x="298" y="7698"/>
                  </a:cubicBezTo>
                  <a:cubicBezTo>
                    <a:pt x="264" y="7670"/>
                    <a:pt x="221" y="7655"/>
                    <a:pt x="180" y="7655"/>
                  </a:cubicBezTo>
                  <a:cubicBezTo>
                    <a:pt x="135" y="7655"/>
                    <a:pt x="91" y="7673"/>
                    <a:pt x="60" y="7710"/>
                  </a:cubicBezTo>
                  <a:cubicBezTo>
                    <a:pt x="0" y="7782"/>
                    <a:pt x="0" y="7889"/>
                    <a:pt x="83" y="7948"/>
                  </a:cubicBezTo>
                  <a:cubicBezTo>
                    <a:pt x="1107" y="8853"/>
                    <a:pt x="2405" y="9353"/>
                    <a:pt x="3774" y="9353"/>
                  </a:cubicBezTo>
                  <a:lnTo>
                    <a:pt x="3929" y="9353"/>
                  </a:lnTo>
                  <a:cubicBezTo>
                    <a:pt x="5358" y="9306"/>
                    <a:pt x="6703" y="8722"/>
                    <a:pt x="7715" y="7710"/>
                  </a:cubicBezTo>
                  <a:cubicBezTo>
                    <a:pt x="8727" y="6698"/>
                    <a:pt x="9311" y="5365"/>
                    <a:pt x="9347" y="3936"/>
                  </a:cubicBezTo>
                  <a:cubicBezTo>
                    <a:pt x="9394" y="2507"/>
                    <a:pt x="8906" y="1126"/>
                    <a:pt x="7965" y="66"/>
                  </a:cubicBezTo>
                  <a:cubicBezTo>
                    <a:pt x="7933" y="21"/>
                    <a:pt x="7887" y="1"/>
                    <a:pt x="7840" y="1"/>
                  </a:cubicBezTo>
                  <a:close/>
                </a:path>
              </a:pathLst>
            </a:cu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40"/>
          <p:cNvSpPr/>
          <p:nvPr/>
        </p:nvSpPr>
        <p:spPr>
          <a:xfrm>
            <a:off x="4171325" y="1266300"/>
            <a:ext cx="4591500" cy="2661600"/>
          </a:xfrm>
          <a:prstGeom prst="roundRect">
            <a:avLst>
              <a:gd name="adj" fmla="val 16667"/>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txBox="1">
            <a:spLocks noGrp="1"/>
          </p:cNvSpPr>
          <p:nvPr>
            <p:ph type="ctrTitle" idx="8"/>
          </p:nvPr>
        </p:nvSpPr>
        <p:spPr>
          <a:xfrm>
            <a:off x="2481150" y="227625"/>
            <a:ext cx="4181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Deep Ensemble Learning (DEL)</a:t>
            </a:r>
            <a:endParaRPr sz="2500"/>
          </a:p>
        </p:txBody>
      </p:sp>
      <p:pic>
        <p:nvPicPr>
          <p:cNvPr id="704" name="Google Shape;704;p40"/>
          <p:cNvPicPr preferRelativeResize="0"/>
          <p:nvPr/>
        </p:nvPicPr>
        <p:blipFill rotWithShape="1">
          <a:blip r:embed="rId3">
            <a:alphaModFix/>
          </a:blip>
          <a:srcRect l="-364" r="-942"/>
          <a:stretch/>
        </p:blipFill>
        <p:spPr>
          <a:xfrm>
            <a:off x="4356233" y="1439537"/>
            <a:ext cx="4221679" cy="2264425"/>
          </a:xfrm>
          <a:prstGeom prst="rect">
            <a:avLst/>
          </a:prstGeom>
          <a:noFill/>
          <a:ln>
            <a:noFill/>
          </a:ln>
        </p:spPr>
      </p:pic>
      <p:sp>
        <p:nvSpPr>
          <p:cNvPr id="705" name="Google Shape;705;p40"/>
          <p:cNvSpPr/>
          <p:nvPr/>
        </p:nvSpPr>
        <p:spPr>
          <a:xfrm>
            <a:off x="383725" y="1266425"/>
            <a:ext cx="3236700" cy="2661600"/>
          </a:xfrm>
          <a:prstGeom prst="roundRect">
            <a:avLst>
              <a:gd name="adj" fmla="val 16667"/>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txBox="1">
            <a:spLocks noGrp="1"/>
          </p:cNvSpPr>
          <p:nvPr>
            <p:ph type="ctrTitle" idx="8"/>
          </p:nvPr>
        </p:nvSpPr>
        <p:spPr>
          <a:xfrm>
            <a:off x="581025" y="4076375"/>
            <a:ext cx="2861100" cy="501300"/>
          </a:xfrm>
          <a:prstGeom prst="rect">
            <a:avLst/>
          </a:prstGeom>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2100" b="1">
                <a:solidFill>
                  <a:schemeClr val="accent2"/>
                </a:solidFill>
              </a:rPr>
              <a:t> CIFAR-10 Dataset</a:t>
            </a:r>
            <a:endParaRPr sz="2100" b="1">
              <a:solidFill>
                <a:schemeClr val="accent2"/>
              </a:solidFill>
            </a:endParaRPr>
          </a:p>
        </p:txBody>
      </p:sp>
      <p:pic>
        <p:nvPicPr>
          <p:cNvPr id="707" name="Google Shape;707;p40"/>
          <p:cNvPicPr preferRelativeResize="0"/>
          <p:nvPr/>
        </p:nvPicPr>
        <p:blipFill>
          <a:blip r:embed="rId4">
            <a:alphaModFix/>
          </a:blip>
          <a:stretch>
            <a:fillRect/>
          </a:stretch>
        </p:blipFill>
        <p:spPr>
          <a:xfrm>
            <a:off x="581025" y="1500138"/>
            <a:ext cx="2842077" cy="2194175"/>
          </a:xfrm>
          <a:prstGeom prst="rect">
            <a:avLst/>
          </a:prstGeom>
          <a:noFill/>
          <a:ln>
            <a:noFill/>
          </a:ln>
        </p:spPr>
      </p:pic>
      <p:sp>
        <p:nvSpPr>
          <p:cNvPr id="708" name="Google Shape;708;p40"/>
          <p:cNvSpPr txBox="1">
            <a:spLocks noGrp="1"/>
          </p:cNvSpPr>
          <p:nvPr>
            <p:ph type="ctrTitle" idx="8"/>
          </p:nvPr>
        </p:nvSpPr>
        <p:spPr>
          <a:xfrm>
            <a:off x="5113261" y="4063316"/>
            <a:ext cx="3003300" cy="52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b="1">
                <a:solidFill>
                  <a:schemeClr val="accent2"/>
                </a:solidFill>
              </a:rPr>
              <a:t>Model Architecture</a:t>
            </a:r>
            <a:endParaRPr sz="2100" b="1">
              <a:solidFill>
                <a:schemeClr val="accen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41"/>
          <p:cNvSpPr txBox="1">
            <a:spLocks noGrp="1"/>
          </p:cNvSpPr>
          <p:nvPr>
            <p:ph type="ctrTitle" idx="8"/>
          </p:nvPr>
        </p:nvSpPr>
        <p:spPr>
          <a:xfrm>
            <a:off x="2489550" y="227600"/>
            <a:ext cx="41649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Deep Ensemble Learning (DEL)</a:t>
            </a:r>
            <a:endParaRPr sz="2500"/>
          </a:p>
        </p:txBody>
      </p:sp>
      <p:pic>
        <p:nvPicPr>
          <p:cNvPr id="714" name="Google Shape;714;p41" title="Points scored"/>
          <p:cNvPicPr preferRelativeResize="0"/>
          <p:nvPr/>
        </p:nvPicPr>
        <p:blipFill>
          <a:blip r:embed="rId3">
            <a:alphaModFix/>
          </a:blip>
          <a:stretch>
            <a:fillRect/>
          </a:stretch>
        </p:blipFill>
        <p:spPr>
          <a:xfrm>
            <a:off x="533400" y="1159424"/>
            <a:ext cx="4819683" cy="2980150"/>
          </a:xfrm>
          <a:prstGeom prst="rect">
            <a:avLst/>
          </a:prstGeom>
          <a:noFill/>
          <a:ln w="38100" cap="flat" cmpd="sng">
            <a:solidFill>
              <a:schemeClr val="accent2"/>
            </a:solidFill>
            <a:prstDash val="solid"/>
            <a:round/>
            <a:headEnd type="none" w="sm" len="sm"/>
            <a:tailEnd type="none" w="sm" len="sm"/>
          </a:ln>
        </p:spPr>
      </p:pic>
      <p:sp>
        <p:nvSpPr>
          <p:cNvPr id="715" name="Google Shape;715;p41"/>
          <p:cNvSpPr txBox="1"/>
          <p:nvPr/>
        </p:nvSpPr>
        <p:spPr>
          <a:xfrm>
            <a:off x="5697750" y="2344275"/>
            <a:ext cx="3438000" cy="1593300"/>
          </a:xfrm>
          <a:prstGeom prst="rect">
            <a:avLst/>
          </a:prstGeom>
          <a:noFill/>
          <a:ln>
            <a:noFill/>
          </a:ln>
        </p:spPr>
        <p:txBody>
          <a:bodyPr spcFirstLastPara="1" wrap="square" lIns="91425" tIns="91425" rIns="91425" bIns="91425" anchor="b" anchorCtr="0">
            <a:noAutofit/>
          </a:bodyPr>
          <a:lstStyle/>
          <a:p>
            <a:pPr marL="457200" lvl="0" indent="-342900" algn="l" rtl="0">
              <a:spcBef>
                <a:spcPts val="0"/>
              </a:spcBef>
              <a:spcAft>
                <a:spcPts val="0"/>
              </a:spcAft>
              <a:buClr>
                <a:srgbClr val="F64975"/>
              </a:buClr>
              <a:buSzPts val="1800"/>
              <a:buFont typeface="Share Tech"/>
              <a:buChar char="●"/>
            </a:pPr>
            <a:r>
              <a:rPr lang="en" sz="1800">
                <a:solidFill>
                  <a:srgbClr val="F64975"/>
                </a:solidFill>
                <a:latin typeface="Share Tech"/>
                <a:ea typeface="Share Tech"/>
                <a:cs typeface="Share Tech"/>
                <a:sym typeface="Share Tech"/>
              </a:rPr>
              <a:t>Resizing layer </a:t>
            </a:r>
            <a:endParaRPr sz="1800">
              <a:solidFill>
                <a:srgbClr val="F64975"/>
              </a:solidFill>
              <a:latin typeface="Share Tech"/>
              <a:ea typeface="Share Tech"/>
              <a:cs typeface="Share Tech"/>
              <a:sym typeface="Share Tech"/>
            </a:endParaRPr>
          </a:p>
          <a:p>
            <a:pPr marL="457200" lvl="0" indent="0" algn="l" rtl="0">
              <a:spcBef>
                <a:spcPts val="0"/>
              </a:spcBef>
              <a:spcAft>
                <a:spcPts val="0"/>
              </a:spcAft>
              <a:buNone/>
            </a:pPr>
            <a:r>
              <a:rPr lang="en" sz="1800">
                <a:solidFill>
                  <a:srgbClr val="00C3B1"/>
                </a:solidFill>
                <a:latin typeface="Share Tech"/>
                <a:ea typeface="Share Tech"/>
                <a:cs typeface="Share Tech"/>
                <a:sym typeface="Share Tech"/>
              </a:rPr>
              <a:t>→ Reduce resizing shape</a:t>
            </a:r>
            <a:endParaRPr sz="1800">
              <a:solidFill>
                <a:srgbClr val="00C3B1"/>
              </a:solidFill>
              <a:latin typeface="Share Tech"/>
              <a:ea typeface="Share Tech"/>
              <a:cs typeface="Share Tech"/>
              <a:sym typeface="Share Tech"/>
            </a:endParaRPr>
          </a:p>
          <a:p>
            <a:pPr marL="457200" lvl="0" indent="0" algn="l" rtl="0">
              <a:spcBef>
                <a:spcPts val="0"/>
              </a:spcBef>
              <a:spcAft>
                <a:spcPts val="0"/>
              </a:spcAft>
              <a:buNone/>
            </a:pPr>
            <a:endParaRPr sz="1800">
              <a:solidFill>
                <a:srgbClr val="00C3B1"/>
              </a:solidFill>
              <a:latin typeface="Share Tech"/>
              <a:ea typeface="Share Tech"/>
              <a:cs typeface="Share Tech"/>
              <a:sym typeface="Share Tech"/>
            </a:endParaRPr>
          </a:p>
          <a:p>
            <a:pPr marL="457200" lvl="0" indent="-342900" algn="l" rtl="0">
              <a:spcBef>
                <a:spcPts val="0"/>
              </a:spcBef>
              <a:spcAft>
                <a:spcPts val="0"/>
              </a:spcAft>
              <a:buClr>
                <a:schemeClr val="accent4"/>
              </a:buClr>
              <a:buSzPts val="1800"/>
              <a:buFont typeface="Share Tech"/>
              <a:buChar char="●"/>
            </a:pPr>
            <a:r>
              <a:rPr lang="en" sz="1800">
                <a:solidFill>
                  <a:schemeClr val="accent4"/>
                </a:solidFill>
                <a:latin typeface="Share Tech"/>
                <a:ea typeface="Share Tech"/>
                <a:cs typeface="Share Tech"/>
                <a:sym typeface="Share Tech"/>
              </a:rPr>
              <a:t>Training time</a:t>
            </a:r>
            <a:endParaRPr sz="1800">
              <a:solidFill>
                <a:schemeClr val="accent4"/>
              </a:solidFill>
              <a:latin typeface="Share Tech"/>
              <a:ea typeface="Share Tech"/>
              <a:cs typeface="Share Tech"/>
              <a:sym typeface="Share Tech"/>
            </a:endParaRPr>
          </a:p>
          <a:p>
            <a:pPr marL="457200" lvl="0" indent="0" algn="l" rtl="0">
              <a:spcBef>
                <a:spcPts val="0"/>
              </a:spcBef>
              <a:spcAft>
                <a:spcPts val="0"/>
              </a:spcAft>
              <a:buNone/>
            </a:pPr>
            <a:r>
              <a:rPr lang="en" sz="1800">
                <a:solidFill>
                  <a:srgbClr val="00C3B1"/>
                </a:solidFill>
                <a:latin typeface="Share Tech"/>
                <a:ea typeface="Share Tech"/>
                <a:cs typeface="Share Tech"/>
                <a:sym typeface="Share Tech"/>
              </a:rPr>
              <a:t>→ Patience</a:t>
            </a:r>
            <a:endParaRPr sz="1800">
              <a:solidFill>
                <a:srgbClr val="00C3B1"/>
              </a:solidFill>
              <a:latin typeface="Share Tech"/>
              <a:ea typeface="Share Tech"/>
              <a:cs typeface="Share Tech"/>
              <a:sym typeface="Share Tech"/>
            </a:endParaRPr>
          </a:p>
        </p:txBody>
      </p:sp>
      <p:grpSp>
        <p:nvGrpSpPr>
          <p:cNvPr id="716" name="Google Shape;716;p41"/>
          <p:cNvGrpSpPr/>
          <p:nvPr/>
        </p:nvGrpSpPr>
        <p:grpSpPr>
          <a:xfrm>
            <a:off x="5773957" y="1552895"/>
            <a:ext cx="640085" cy="585205"/>
            <a:chOff x="3584280" y="3699191"/>
            <a:chExt cx="358069" cy="317995"/>
          </a:xfrm>
        </p:grpSpPr>
        <p:sp>
          <p:nvSpPr>
            <p:cNvPr id="717" name="Google Shape;717;p41"/>
            <p:cNvSpPr/>
            <p:nvPr/>
          </p:nvSpPr>
          <p:spPr>
            <a:xfrm>
              <a:off x="3584280" y="3699191"/>
              <a:ext cx="358069" cy="317995"/>
            </a:xfrm>
            <a:custGeom>
              <a:avLst/>
              <a:gdLst/>
              <a:ahLst/>
              <a:cxnLst/>
              <a:rect l="l" t="t" r="r" b="b"/>
              <a:pathLst>
                <a:path w="11276" h="10014" extrusionOk="0">
                  <a:moveTo>
                    <a:pt x="5644" y="1"/>
                  </a:moveTo>
                  <a:cubicBezTo>
                    <a:pt x="5203" y="1"/>
                    <a:pt x="4810" y="227"/>
                    <a:pt x="4596" y="620"/>
                  </a:cubicBezTo>
                  <a:lnTo>
                    <a:pt x="822" y="7168"/>
                  </a:lnTo>
                  <a:cubicBezTo>
                    <a:pt x="774" y="7240"/>
                    <a:pt x="798" y="7347"/>
                    <a:pt x="881" y="7395"/>
                  </a:cubicBezTo>
                  <a:cubicBezTo>
                    <a:pt x="903" y="7406"/>
                    <a:pt x="929" y="7411"/>
                    <a:pt x="955" y="7411"/>
                  </a:cubicBezTo>
                  <a:cubicBezTo>
                    <a:pt x="1012" y="7411"/>
                    <a:pt x="1071" y="7384"/>
                    <a:pt x="1096" y="7335"/>
                  </a:cubicBezTo>
                  <a:lnTo>
                    <a:pt x="4882" y="787"/>
                  </a:lnTo>
                  <a:cubicBezTo>
                    <a:pt x="5049" y="513"/>
                    <a:pt x="5322" y="346"/>
                    <a:pt x="5644" y="346"/>
                  </a:cubicBezTo>
                  <a:cubicBezTo>
                    <a:pt x="5953" y="346"/>
                    <a:pt x="6239" y="513"/>
                    <a:pt x="6394" y="787"/>
                  </a:cubicBezTo>
                  <a:lnTo>
                    <a:pt x="10775" y="8359"/>
                  </a:lnTo>
                  <a:cubicBezTo>
                    <a:pt x="10942" y="8621"/>
                    <a:pt x="10942" y="8954"/>
                    <a:pt x="10775" y="9240"/>
                  </a:cubicBezTo>
                  <a:cubicBezTo>
                    <a:pt x="10609" y="9502"/>
                    <a:pt x="10323" y="9669"/>
                    <a:pt x="10013" y="9669"/>
                  </a:cubicBezTo>
                  <a:lnTo>
                    <a:pt x="1262" y="9669"/>
                  </a:lnTo>
                  <a:cubicBezTo>
                    <a:pt x="953" y="9669"/>
                    <a:pt x="667" y="9502"/>
                    <a:pt x="500" y="9240"/>
                  </a:cubicBezTo>
                  <a:cubicBezTo>
                    <a:pt x="346" y="8966"/>
                    <a:pt x="346" y="8645"/>
                    <a:pt x="500" y="8359"/>
                  </a:cubicBezTo>
                  <a:lnTo>
                    <a:pt x="774" y="7895"/>
                  </a:lnTo>
                  <a:cubicBezTo>
                    <a:pt x="822" y="7823"/>
                    <a:pt x="786" y="7716"/>
                    <a:pt x="715" y="7668"/>
                  </a:cubicBezTo>
                  <a:cubicBezTo>
                    <a:pt x="693" y="7657"/>
                    <a:pt x="667" y="7652"/>
                    <a:pt x="641" y="7652"/>
                  </a:cubicBezTo>
                  <a:cubicBezTo>
                    <a:pt x="583" y="7652"/>
                    <a:pt x="521" y="7679"/>
                    <a:pt x="488" y="7728"/>
                  </a:cubicBezTo>
                  <a:lnTo>
                    <a:pt x="227" y="8192"/>
                  </a:lnTo>
                  <a:cubicBezTo>
                    <a:pt x="0" y="8561"/>
                    <a:pt x="0" y="9026"/>
                    <a:pt x="227" y="9395"/>
                  </a:cubicBezTo>
                  <a:cubicBezTo>
                    <a:pt x="441" y="9776"/>
                    <a:pt x="834" y="10014"/>
                    <a:pt x="1262" y="10014"/>
                  </a:cubicBezTo>
                  <a:lnTo>
                    <a:pt x="10013" y="10014"/>
                  </a:lnTo>
                  <a:cubicBezTo>
                    <a:pt x="10442" y="10014"/>
                    <a:pt x="10847" y="9788"/>
                    <a:pt x="11061" y="9395"/>
                  </a:cubicBezTo>
                  <a:cubicBezTo>
                    <a:pt x="11276" y="9026"/>
                    <a:pt x="11276" y="8585"/>
                    <a:pt x="11061" y="8192"/>
                  </a:cubicBezTo>
                  <a:lnTo>
                    <a:pt x="6680" y="620"/>
                  </a:lnTo>
                  <a:cubicBezTo>
                    <a:pt x="6453" y="251"/>
                    <a:pt x="6072" y="1"/>
                    <a:pt x="5644" y="1"/>
                  </a:cubicBezTo>
                  <a:close/>
                </a:path>
              </a:pathLst>
            </a:custGeom>
            <a:solidFill>
              <a:srgbClr val="F64975"/>
            </a:solidFill>
            <a:ln w="19050" cap="flat" cmpd="sng">
              <a:solidFill>
                <a:srgbClr val="F64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1"/>
            <p:cNvSpPr/>
            <p:nvPr/>
          </p:nvSpPr>
          <p:spPr>
            <a:xfrm>
              <a:off x="3613400" y="3727167"/>
              <a:ext cx="299831" cy="261661"/>
            </a:xfrm>
            <a:custGeom>
              <a:avLst/>
              <a:gdLst/>
              <a:ahLst/>
              <a:cxnLst/>
              <a:rect l="l" t="t" r="r" b="b"/>
              <a:pathLst>
                <a:path w="9442" h="8240" extrusionOk="0">
                  <a:moveTo>
                    <a:pt x="4727" y="358"/>
                  </a:moveTo>
                  <a:lnTo>
                    <a:pt x="9085" y="7907"/>
                  </a:lnTo>
                  <a:lnTo>
                    <a:pt x="381" y="7907"/>
                  </a:lnTo>
                  <a:lnTo>
                    <a:pt x="4727" y="358"/>
                  </a:lnTo>
                  <a:close/>
                  <a:moveTo>
                    <a:pt x="4727" y="1"/>
                  </a:moveTo>
                  <a:cubicBezTo>
                    <a:pt x="4608" y="1"/>
                    <a:pt x="4501" y="60"/>
                    <a:pt x="4441" y="168"/>
                  </a:cubicBezTo>
                  <a:lnTo>
                    <a:pt x="60" y="7740"/>
                  </a:lnTo>
                  <a:cubicBezTo>
                    <a:pt x="0" y="7847"/>
                    <a:pt x="0" y="7966"/>
                    <a:pt x="60" y="8073"/>
                  </a:cubicBezTo>
                  <a:cubicBezTo>
                    <a:pt x="119" y="8192"/>
                    <a:pt x="226" y="8240"/>
                    <a:pt x="345" y="8240"/>
                  </a:cubicBezTo>
                  <a:lnTo>
                    <a:pt x="9096" y="8240"/>
                  </a:lnTo>
                  <a:cubicBezTo>
                    <a:pt x="9216" y="8240"/>
                    <a:pt x="9323" y="8180"/>
                    <a:pt x="9382" y="8073"/>
                  </a:cubicBezTo>
                  <a:cubicBezTo>
                    <a:pt x="9442" y="7966"/>
                    <a:pt x="9442" y="7847"/>
                    <a:pt x="9382" y="7740"/>
                  </a:cubicBezTo>
                  <a:lnTo>
                    <a:pt x="5001" y="168"/>
                  </a:lnTo>
                  <a:cubicBezTo>
                    <a:pt x="4941" y="60"/>
                    <a:pt x="4846" y="1"/>
                    <a:pt x="4727" y="1"/>
                  </a:cubicBezTo>
                  <a:close/>
                </a:path>
              </a:pathLst>
            </a:custGeom>
            <a:solidFill>
              <a:srgbClr val="F64975"/>
            </a:solidFill>
            <a:ln w="19050" cap="flat" cmpd="sng">
              <a:solidFill>
                <a:srgbClr val="F64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1"/>
            <p:cNvSpPr/>
            <p:nvPr/>
          </p:nvSpPr>
          <p:spPr>
            <a:xfrm>
              <a:off x="3735879" y="3910171"/>
              <a:ext cx="54873" cy="54841"/>
            </a:xfrm>
            <a:custGeom>
              <a:avLst/>
              <a:gdLst/>
              <a:ahLst/>
              <a:cxnLst/>
              <a:rect l="l" t="t" r="r" b="b"/>
              <a:pathLst>
                <a:path w="1728" h="1727" extrusionOk="0">
                  <a:moveTo>
                    <a:pt x="870" y="322"/>
                  </a:moveTo>
                  <a:cubicBezTo>
                    <a:pt x="1168" y="322"/>
                    <a:pt x="1406" y="572"/>
                    <a:pt x="1406" y="870"/>
                  </a:cubicBezTo>
                  <a:cubicBezTo>
                    <a:pt x="1406" y="1167"/>
                    <a:pt x="1168" y="1405"/>
                    <a:pt x="870" y="1405"/>
                  </a:cubicBezTo>
                  <a:cubicBezTo>
                    <a:pt x="572" y="1405"/>
                    <a:pt x="334" y="1167"/>
                    <a:pt x="334" y="870"/>
                  </a:cubicBezTo>
                  <a:cubicBezTo>
                    <a:pt x="334" y="572"/>
                    <a:pt x="572" y="322"/>
                    <a:pt x="870" y="322"/>
                  </a:cubicBezTo>
                  <a:close/>
                  <a:moveTo>
                    <a:pt x="870" y="0"/>
                  </a:moveTo>
                  <a:cubicBezTo>
                    <a:pt x="394" y="0"/>
                    <a:pt x="1" y="393"/>
                    <a:pt x="1" y="870"/>
                  </a:cubicBezTo>
                  <a:cubicBezTo>
                    <a:pt x="1" y="1346"/>
                    <a:pt x="394" y="1727"/>
                    <a:pt x="870" y="1727"/>
                  </a:cubicBezTo>
                  <a:cubicBezTo>
                    <a:pt x="1346" y="1727"/>
                    <a:pt x="1727" y="1334"/>
                    <a:pt x="1727" y="870"/>
                  </a:cubicBezTo>
                  <a:cubicBezTo>
                    <a:pt x="1727" y="393"/>
                    <a:pt x="1346" y="0"/>
                    <a:pt x="870" y="0"/>
                  </a:cubicBezTo>
                  <a:close/>
                </a:path>
              </a:pathLst>
            </a:custGeom>
            <a:solidFill>
              <a:srgbClr val="F64975"/>
            </a:solidFill>
            <a:ln w="19050" cap="flat" cmpd="sng">
              <a:solidFill>
                <a:srgbClr val="F64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1"/>
            <p:cNvSpPr/>
            <p:nvPr/>
          </p:nvSpPr>
          <p:spPr>
            <a:xfrm>
              <a:off x="3738896" y="3788422"/>
              <a:ext cx="49188" cy="114604"/>
            </a:xfrm>
            <a:custGeom>
              <a:avLst/>
              <a:gdLst/>
              <a:ahLst/>
              <a:cxnLst/>
              <a:rect l="l" t="t" r="r" b="b"/>
              <a:pathLst>
                <a:path w="1549" h="3609" extrusionOk="0">
                  <a:moveTo>
                    <a:pt x="572" y="1"/>
                  </a:moveTo>
                  <a:cubicBezTo>
                    <a:pt x="263" y="1"/>
                    <a:pt x="1" y="251"/>
                    <a:pt x="1" y="572"/>
                  </a:cubicBezTo>
                  <a:lnTo>
                    <a:pt x="1" y="3037"/>
                  </a:lnTo>
                  <a:cubicBezTo>
                    <a:pt x="1" y="3346"/>
                    <a:pt x="263" y="3608"/>
                    <a:pt x="572" y="3608"/>
                  </a:cubicBezTo>
                  <a:lnTo>
                    <a:pt x="965" y="3608"/>
                  </a:lnTo>
                  <a:cubicBezTo>
                    <a:pt x="1275" y="3608"/>
                    <a:pt x="1549" y="3358"/>
                    <a:pt x="1549" y="3037"/>
                  </a:cubicBezTo>
                  <a:lnTo>
                    <a:pt x="1549" y="1560"/>
                  </a:lnTo>
                  <a:cubicBezTo>
                    <a:pt x="1549" y="1465"/>
                    <a:pt x="1465" y="1394"/>
                    <a:pt x="1382" y="1394"/>
                  </a:cubicBezTo>
                  <a:cubicBezTo>
                    <a:pt x="1287" y="1394"/>
                    <a:pt x="1215" y="1465"/>
                    <a:pt x="1215" y="1560"/>
                  </a:cubicBezTo>
                  <a:lnTo>
                    <a:pt x="1215" y="3037"/>
                  </a:lnTo>
                  <a:cubicBezTo>
                    <a:pt x="1215" y="3168"/>
                    <a:pt x="1108" y="3275"/>
                    <a:pt x="977" y="3275"/>
                  </a:cubicBezTo>
                  <a:lnTo>
                    <a:pt x="584" y="3275"/>
                  </a:lnTo>
                  <a:cubicBezTo>
                    <a:pt x="453" y="3275"/>
                    <a:pt x="346" y="3168"/>
                    <a:pt x="346" y="3037"/>
                  </a:cubicBezTo>
                  <a:lnTo>
                    <a:pt x="346" y="572"/>
                  </a:lnTo>
                  <a:cubicBezTo>
                    <a:pt x="346" y="441"/>
                    <a:pt x="453" y="334"/>
                    <a:pt x="584" y="334"/>
                  </a:cubicBezTo>
                  <a:lnTo>
                    <a:pt x="977" y="334"/>
                  </a:lnTo>
                  <a:cubicBezTo>
                    <a:pt x="1108" y="334"/>
                    <a:pt x="1215" y="441"/>
                    <a:pt x="1215" y="572"/>
                  </a:cubicBezTo>
                  <a:lnTo>
                    <a:pt x="1215" y="906"/>
                  </a:lnTo>
                  <a:cubicBezTo>
                    <a:pt x="1215" y="989"/>
                    <a:pt x="1287" y="1072"/>
                    <a:pt x="1382" y="1072"/>
                  </a:cubicBezTo>
                  <a:cubicBezTo>
                    <a:pt x="1465" y="1072"/>
                    <a:pt x="1549" y="989"/>
                    <a:pt x="1549" y="906"/>
                  </a:cubicBezTo>
                  <a:lnTo>
                    <a:pt x="1549" y="572"/>
                  </a:lnTo>
                  <a:cubicBezTo>
                    <a:pt x="1549" y="263"/>
                    <a:pt x="1287" y="1"/>
                    <a:pt x="965" y="1"/>
                  </a:cubicBezTo>
                  <a:close/>
                </a:path>
              </a:pathLst>
            </a:custGeom>
            <a:solidFill>
              <a:srgbClr val="F64975"/>
            </a:solidFill>
            <a:ln w="19050" cap="flat" cmpd="sng">
              <a:solidFill>
                <a:srgbClr val="F649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 name="Google Shape;721;p41"/>
          <p:cNvSpPr txBox="1">
            <a:spLocks noGrp="1"/>
          </p:cNvSpPr>
          <p:nvPr>
            <p:ph type="ctrTitle" idx="8"/>
          </p:nvPr>
        </p:nvSpPr>
        <p:spPr>
          <a:xfrm>
            <a:off x="6414051" y="1556600"/>
            <a:ext cx="1742400" cy="5778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300" b="1">
                <a:solidFill>
                  <a:schemeClr val="accent4"/>
                </a:solidFill>
              </a:rPr>
              <a:t>Challenges</a:t>
            </a:r>
            <a:endParaRPr sz="2300" b="1">
              <a:solidFill>
                <a:schemeClr val="accent4"/>
              </a:solidFill>
            </a:endParaRPr>
          </a:p>
        </p:txBody>
      </p:sp>
      <p:grpSp>
        <p:nvGrpSpPr>
          <p:cNvPr id="722" name="Google Shape;722;p41"/>
          <p:cNvGrpSpPr/>
          <p:nvPr/>
        </p:nvGrpSpPr>
        <p:grpSpPr>
          <a:xfrm>
            <a:off x="7487899" y="3235036"/>
            <a:ext cx="365764" cy="363219"/>
            <a:chOff x="4874902" y="3808799"/>
            <a:chExt cx="345615" cy="350835"/>
          </a:xfrm>
        </p:grpSpPr>
        <p:sp>
          <p:nvSpPr>
            <p:cNvPr id="723" name="Google Shape;723;p41"/>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1"/>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1"/>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1"/>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1"/>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1"/>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1"/>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1"/>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1"/>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1"/>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1"/>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1"/>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1"/>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1"/>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1"/>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42"/>
          <p:cNvSpPr txBox="1">
            <a:spLocks noGrp="1"/>
          </p:cNvSpPr>
          <p:nvPr>
            <p:ph type="subTitle" idx="7"/>
          </p:nvPr>
        </p:nvSpPr>
        <p:spPr>
          <a:xfrm>
            <a:off x="5660550" y="3195550"/>
            <a:ext cx="33222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Using a combination of different activation functions can help capture the various types of relationships between the inputs and outputs and improve the performance of the model</a:t>
            </a:r>
            <a:endParaRPr/>
          </a:p>
        </p:txBody>
      </p:sp>
      <p:sp>
        <p:nvSpPr>
          <p:cNvPr id="745" name="Google Shape;745;p42"/>
          <p:cNvSpPr txBox="1">
            <a:spLocks noGrp="1"/>
          </p:cNvSpPr>
          <p:nvPr>
            <p:ph type="subTitle" idx="1"/>
          </p:nvPr>
        </p:nvSpPr>
        <p:spPr>
          <a:xfrm>
            <a:off x="170350" y="1941700"/>
            <a:ext cx="3036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Ambiguities: reproducing the paper’s architectures is not always evident</a:t>
            </a:r>
            <a:endParaRPr/>
          </a:p>
        </p:txBody>
      </p:sp>
      <p:sp>
        <p:nvSpPr>
          <p:cNvPr id="746" name="Google Shape;746;p42"/>
          <p:cNvSpPr txBox="1">
            <a:spLocks noGrp="1"/>
          </p:cNvSpPr>
          <p:nvPr>
            <p:ph type="subTitle" idx="3"/>
          </p:nvPr>
        </p:nvSpPr>
        <p:spPr>
          <a:xfrm>
            <a:off x="5597350" y="1941700"/>
            <a:ext cx="3036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Hardware limitations: the replication of the paper’s results requires more resources</a:t>
            </a:r>
            <a:endParaRPr/>
          </a:p>
        </p:txBody>
      </p:sp>
      <p:sp>
        <p:nvSpPr>
          <p:cNvPr id="747" name="Google Shape;747;p42"/>
          <p:cNvSpPr txBox="1">
            <a:spLocks noGrp="1"/>
          </p:cNvSpPr>
          <p:nvPr>
            <p:ph type="subTitle" idx="5"/>
          </p:nvPr>
        </p:nvSpPr>
        <p:spPr>
          <a:xfrm>
            <a:off x="85150" y="3347300"/>
            <a:ext cx="3180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new parametric nonlinear activation functions can have better performance in certain cases</a:t>
            </a:r>
            <a:endParaRPr/>
          </a:p>
          <a:p>
            <a:pPr marL="0" lvl="0" indent="0" algn="ctr" rtl="0">
              <a:spcBef>
                <a:spcPts val="0"/>
              </a:spcBef>
              <a:spcAft>
                <a:spcPts val="0"/>
              </a:spcAft>
              <a:buNone/>
            </a:pPr>
            <a:endParaRPr/>
          </a:p>
        </p:txBody>
      </p:sp>
      <p:sp>
        <p:nvSpPr>
          <p:cNvPr id="748" name="Google Shape;748;p42"/>
          <p:cNvSpPr/>
          <p:nvPr/>
        </p:nvSpPr>
        <p:spPr>
          <a:xfrm>
            <a:off x="3358425" y="19787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2"/>
          <p:cNvSpPr/>
          <p:nvPr/>
        </p:nvSpPr>
        <p:spPr>
          <a:xfrm>
            <a:off x="3358425" y="3387175"/>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2"/>
          <p:cNvSpPr/>
          <p:nvPr/>
        </p:nvSpPr>
        <p:spPr>
          <a:xfrm>
            <a:off x="4756875" y="1978775"/>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2"/>
          <p:cNvSpPr/>
          <p:nvPr/>
        </p:nvSpPr>
        <p:spPr>
          <a:xfrm>
            <a:off x="4756875" y="3387175"/>
            <a:ext cx="723900" cy="72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2" name="Google Shape;752;p42"/>
          <p:cNvCxnSpPr>
            <a:stCxn id="748" idx="3"/>
            <a:endCxn id="750" idx="1"/>
          </p:cNvCxnSpPr>
          <p:nvPr/>
        </p:nvCxnSpPr>
        <p:spPr>
          <a:xfrm>
            <a:off x="4082325" y="2340725"/>
            <a:ext cx="674700" cy="600"/>
          </a:xfrm>
          <a:prstGeom prst="bentConnector3">
            <a:avLst>
              <a:gd name="adj1" fmla="val 49989"/>
            </a:avLst>
          </a:prstGeom>
          <a:noFill/>
          <a:ln w="9525" cap="flat" cmpd="sng">
            <a:solidFill>
              <a:schemeClr val="lt2"/>
            </a:solidFill>
            <a:prstDash val="solid"/>
            <a:round/>
            <a:headEnd type="none" w="med" len="med"/>
            <a:tailEnd type="none" w="med" len="med"/>
          </a:ln>
        </p:spPr>
      </p:cxnSp>
      <p:cxnSp>
        <p:nvCxnSpPr>
          <p:cNvPr id="753" name="Google Shape;753;p42"/>
          <p:cNvCxnSpPr>
            <a:stCxn id="750" idx="2"/>
            <a:endCxn id="749" idx="0"/>
          </p:cNvCxnSpPr>
          <p:nvPr/>
        </p:nvCxnSpPr>
        <p:spPr>
          <a:xfrm rot="5400000">
            <a:off x="4077375" y="2345825"/>
            <a:ext cx="684600" cy="1398300"/>
          </a:xfrm>
          <a:prstGeom prst="bentConnector3">
            <a:avLst>
              <a:gd name="adj1" fmla="val 49993"/>
            </a:avLst>
          </a:prstGeom>
          <a:noFill/>
          <a:ln w="9525" cap="flat" cmpd="sng">
            <a:solidFill>
              <a:schemeClr val="lt2"/>
            </a:solidFill>
            <a:prstDash val="solid"/>
            <a:round/>
            <a:headEnd type="none" w="med" len="med"/>
            <a:tailEnd type="none" w="med" len="med"/>
          </a:ln>
        </p:spPr>
      </p:cxnSp>
      <p:cxnSp>
        <p:nvCxnSpPr>
          <p:cNvPr id="754" name="Google Shape;754;p42"/>
          <p:cNvCxnSpPr>
            <a:stCxn id="749" idx="3"/>
            <a:endCxn id="751" idx="1"/>
          </p:cNvCxnSpPr>
          <p:nvPr/>
        </p:nvCxnSpPr>
        <p:spPr>
          <a:xfrm>
            <a:off x="4082325" y="3749125"/>
            <a:ext cx="674700" cy="0"/>
          </a:xfrm>
          <a:prstGeom prst="straightConnector1">
            <a:avLst/>
          </a:prstGeom>
          <a:noFill/>
          <a:ln w="9525" cap="flat" cmpd="sng">
            <a:solidFill>
              <a:schemeClr val="lt2"/>
            </a:solidFill>
            <a:prstDash val="solid"/>
            <a:round/>
            <a:headEnd type="none" w="med" len="med"/>
            <a:tailEnd type="none" w="med" len="med"/>
          </a:ln>
        </p:spPr>
      </p:cxnSp>
      <p:sp>
        <p:nvSpPr>
          <p:cNvPr id="755" name="Google Shape;755;p42"/>
          <p:cNvSpPr txBox="1">
            <a:spLocks noGrp="1"/>
          </p:cNvSpPr>
          <p:nvPr>
            <p:ph type="ctrTitle" idx="8"/>
          </p:nvPr>
        </p:nvSpPr>
        <p:spPr>
          <a:xfrm>
            <a:off x="3031050" y="204950"/>
            <a:ext cx="2777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a:t>Takeaway messages</a:t>
            </a:r>
            <a:endParaRPr sz="2500"/>
          </a:p>
        </p:txBody>
      </p:sp>
      <p:pic>
        <p:nvPicPr>
          <p:cNvPr id="756" name="Google Shape;756;p42"/>
          <p:cNvPicPr preferRelativeResize="0"/>
          <p:nvPr/>
        </p:nvPicPr>
        <p:blipFill>
          <a:blip r:embed="rId3">
            <a:alphaModFix/>
          </a:blip>
          <a:stretch>
            <a:fillRect/>
          </a:stretch>
        </p:blipFill>
        <p:spPr>
          <a:xfrm>
            <a:off x="7470435" y="152400"/>
            <a:ext cx="1207641" cy="1408751"/>
          </a:xfrm>
          <a:prstGeom prst="rect">
            <a:avLst/>
          </a:prstGeom>
          <a:noFill/>
          <a:ln>
            <a:noFill/>
          </a:ln>
        </p:spPr>
      </p:pic>
      <p:grpSp>
        <p:nvGrpSpPr>
          <p:cNvPr id="757" name="Google Shape;757;p42"/>
          <p:cNvGrpSpPr/>
          <p:nvPr/>
        </p:nvGrpSpPr>
        <p:grpSpPr>
          <a:xfrm>
            <a:off x="4877086" y="2087832"/>
            <a:ext cx="484636" cy="484646"/>
            <a:chOff x="3527780" y="2885263"/>
            <a:chExt cx="347435" cy="345534"/>
          </a:xfrm>
        </p:grpSpPr>
        <p:sp>
          <p:nvSpPr>
            <p:cNvPr id="758" name="Google Shape;758;p42"/>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2"/>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2"/>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2"/>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2"/>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2"/>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2"/>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2"/>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2"/>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2"/>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2"/>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 name="Google Shape;781;p42"/>
          <p:cNvSpPr/>
          <p:nvPr/>
        </p:nvSpPr>
        <p:spPr>
          <a:xfrm>
            <a:off x="4876801" y="3517484"/>
            <a:ext cx="484619" cy="484640"/>
          </a:xfrm>
          <a:custGeom>
            <a:avLst/>
            <a:gdLst/>
            <a:ahLst/>
            <a:cxnLst/>
            <a:rect l="l" t="t" r="r" b="b"/>
            <a:pathLst>
              <a:path w="11490" h="11408" extrusionOk="0">
                <a:moveTo>
                  <a:pt x="9311" y="394"/>
                </a:moveTo>
                <a:lnTo>
                  <a:pt x="11073" y="2144"/>
                </a:lnTo>
                <a:lnTo>
                  <a:pt x="10537" y="2680"/>
                </a:lnTo>
                <a:lnTo>
                  <a:pt x="10513" y="2668"/>
                </a:lnTo>
                <a:lnTo>
                  <a:pt x="8799" y="942"/>
                </a:lnTo>
                <a:lnTo>
                  <a:pt x="9311" y="394"/>
                </a:lnTo>
                <a:close/>
                <a:moveTo>
                  <a:pt x="2846" y="1299"/>
                </a:moveTo>
                <a:lnTo>
                  <a:pt x="3000" y="1465"/>
                </a:lnTo>
                <a:cubicBezTo>
                  <a:pt x="3228" y="1693"/>
                  <a:pt x="3531" y="1812"/>
                  <a:pt x="3838" y="1812"/>
                </a:cubicBezTo>
                <a:cubicBezTo>
                  <a:pt x="3852" y="1812"/>
                  <a:pt x="3867" y="1811"/>
                  <a:pt x="3881" y="1811"/>
                </a:cubicBezTo>
                <a:cubicBezTo>
                  <a:pt x="4524" y="1775"/>
                  <a:pt x="5334" y="1704"/>
                  <a:pt x="5763" y="1596"/>
                </a:cubicBezTo>
                <a:cubicBezTo>
                  <a:pt x="5775" y="1608"/>
                  <a:pt x="5798" y="1656"/>
                  <a:pt x="5834" y="1692"/>
                </a:cubicBezTo>
                <a:cubicBezTo>
                  <a:pt x="5858" y="1835"/>
                  <a:pt x="5798" y="1989"/>
                  <a:pt x="5667" y="2073"/>
                </a:cubicBezTo>
                <a:lnTo>
                  <a:pt x="4715" y="2466"/>
                </a:lnTo>
                <a:cubicBezTo>
                  <a:pt x="4655" y="2477"/>
                  <a:pt x="4632" y="2537"/>
                  <a:pt x="4608" y="2585"/>
                </a:cubicBezTo>
                <a:cubicBezTo>
                  <a:pt x="4596" y="2644"/>
                  <a:pt x="4608" y="2704"/>
                  <a:pt x="4655" y="2728"/>
                </a:cubicBezTo>
                <a:lnTo>
                  <a:pt x="5513" y="3597"/>
                </a:lnTo>
                <a:lnTo>
                  <a:pt x="5227" y="3894"/>
                </a:lnTo>
                <a:lnTo>
                  <a:pt x="4929" y="3597"/>
                </a:lnTo>
                <a:cubicBezTo>
                  <a:pt x="4899" y="3567"/>
                  <a:pt x="4852" y="3552"/>
                  <a:pt x="4806" y="3552"/>
                </a:cubicBezTo>
                <a:cubicBezTo>
                  <a:pt x="4760" y="3552"/>
                  <a:pt x="4715" y="3567"/>
                  <a:pt x="4691" y="3597"/>
                </a:cubicBezTo>
                <a:cubicBezTo>
                  <a:pt x="4632" y="3656"/>
                  <a:pt x="4632" y="3775"/>
                  <a:pt x="4691" y="3835"/>
                </a:cubicBezTo>
                <a:lnTo>
                  <a:pt x="4989" y="4132"/>
                </a:lnTo>
                <a:lnTo>
                  <a:pt x="4691" y="4430"/>
                </a:lnTo>
                <a:lnTo>
                  <a:pt x="4191" y="3930"/>
                </a:lnTo>
                <a:cubicBezTo>
                  <a:pt x="4161" y="3900"/>
                  <a:pt x="4117" y="3885"/>
                  <a:pt x="4072" y="3885"/>
                </a:cubicBezTo>
                <a:cubicBezTo>
                  <a:pt x="4027" y="3885"/>
                  <a:pt x="3983" y="3900"/>
                  <a:pt x="3953" y="3930"/>
                </a:cubicBezTo>
                <a:cubicBezTo>
                  <a:pt x="3893" y="3990"/>
                  <a:pt x="3893" y="4109"/>
                  <a:pt x="3953" y="4168"/>
                </a:cubicBezTo>
                <a:lnTo>
                  <a:pt x="4441" y="4668"/>
                </a:lnTo>
                <a:lnTo>
                  <a:pt x="4143" y="4966"/>
                </a:lnTo>
                <a:lnTo>
                  <a:pt x="3846" y="4668"/>
                </a:lnTo>
                <a:cubicBezTo>
                  <a:pt x="3822" y="4638"/>
                  <a:pt x="3777" y="4624"/>
                  <a:pt x="3731" y="4624"/>
                </a:cubicBezTo>
                <a:cubicBezTo>
                  <a:pt x="3685" y="4624"/>
                  <a:pt x="3637" y="4638"/>
                  <a:pt x="3608" y="4668"/>
                </a:cubicBezTo>
                <a:cubicBezTo>
                  <a:pt x="3548" y="4728"/>
                  <a:pt x="3548" y="4847"/>
                  <a:pt x="3608" y="4906"/>
                </a:cubicBezTo>
                <a:lnTo>
                  <a:pt x="3905" y="5204"/>
                </a:lnTo>
                <a:lnTo>
                  <a:pt x="3608" y="5502"/>
                </a:lnTo>
                <a:lnTo>
                  <a:pt x="1976" y="3859"/>
                </a:lnTo>
                <a:cubicBezTo>
                  <a:pt x="1929" y="3811"/>
                  <a:pt x="1881" y="3751"/>
                  <a:pt x="1857" y="3680"/>
                </a:cubicBezTo>
                <a:cubicBezTo>
                  <a:pt x="1822" y="3620"/>
                  <a:pt x="1810" y="3549"/>
                  <a:pt x="1810" y="3478"/>
                </a:cubicBezTo>
                <a:cubicBezTo>
                  <a:pt x="1798" y="3335"/>
                  <a:pt x="1750" y="3216"/>
                  <a:pt x="1667" y="3132"/>
                </a:cubicBezTo>
                <a:lnTo>
                  <a:pt x="1334" y="2799"/>
                </a:lnTo>
                <a:lnTo>
                  <a:pt x="2846" y="1299"/>
                </a:lnTo>
                <a:close/>
                <a:moveTo>
                  <a:pt x="7882" y="5954"/>
                </a:moveTo>
                <a:lnTo>
                  <a:pt x="9525" y="7597"/>
                </a:lnTo>
                <a:cubicBezTo>
                  <a:pt x="9620" y="7704"/>
                  <a:pt x="9680" y="7835"/>
                  <a:pt x="9680" y="7966"/>
                </a:cubicBezTo>
                <a:cubicBezTo>
                  <a:pt x="9680" y="8026"/>
                  <a:pt x="9704" y="8085"/>
                  <a:pt x="9727" y="8145"/>
                </a:cubicBezTo>
                <a:cubicBezTo>
                  <a:pt x="9763" y="8204"/>
                  <a:pt x="9787" y="8252"/>
                  <a:pt x="9835" y="8300"/>
                </a:cubicBezTo>
                <a:lnTo>
                  <a:pt x="10156" y="8621"/>
                </a:lnTo>
                <a:lnTo>
                  <a:pt x="8680" y="10145"/>
                </a:lnTo>
                <a:lnTo>
                  <a:pt x="8513" y="9978"/>
                </a:lnTo>
                <a:cubicBezTo>
                  <a:pt x="8286" y="9751"/>
                  <a:pt x="7993" y="9632"/>
                  <a:pt x="7677" y="9632"/>
                </a:cubicBezTo>
                <a:cubicBezTo>
                  <a:pt x="7662" y="9632"/>
                  <a:pt x="7647" y="9633"/>
                  <a:pt x="7632" y="9633"/>
                </a:cubicBezTo>
                <a:cubicBezTo>
                  <a:pt x="6989" y="9669"/>
                  <a:pt x="6179" y="9740"/>
                  <a:pt x="5763" y="9847"/>
                </a:cubicBezTo>
                <a:cubicBezTo>
                  <a:pt x="5739" y="9824"/>
                  <a:pt x="5715" y="9788"/>
                  <a:pt x="5679" y="9752"/>
                </a:cubicBezTo>
                <a:cubicBezTo>
                  <a:pt x="5656" y="9609"/>
                  <a:pt x="5715" y="9455"/>
                  <a:pt x="5846" y="9371"/>
                </a:cubicBezTo>
                <a:lnTo>
                  <a:pt x="6799" y="8978"/>
                </a:lnTo>
                <a:cubicBezTo>
                  <a:pt x="6858" y="8966"/>
                  <a:pt x="6894" y="8907"/>
                  <a:pt x="6906" y="8859"/>
                </a:cubicBezTo>
                <a:cubicBezTo>
                  <a:pt x="6918" y="8800"/>
                  <a:pt x="6906" y="8740"/>
                  <a:pt x="6858" y="8716"/>
                </a:cubicBezTo>
                <a:lnTo>
                  <a:pt x="6001" y="7847"/>
                </a:lnTo>
                <a:lnTo>
                  <a:pt x="6298" y="7550"/>
                </a:lnTo>
                <a:lnTo>
                  <a:pt x="6596" y="7847"/>
                </a:lnTo>
                <a:cubicBezTo>
                  <a:pt x="6620" y="7883"/>
                  <a:pt x="6668" y="7895"/>
                  <a:pt x="6715" y="7895"/>
                </a:cubicBezTo>
                <a:cubicBezTo>
                  <a:pt x="6751" y="7895"/>
                  <a:pt x="6799" y="7883"/>
                  <a:pt x="6834" y="7847"/>
                </a:cubicBezTo>
                <a:cubicBezTo>
                  <a:pt x="6894" y="7788"/>
                  <a:pt x="6894" y="7669"/>
                  <a:pt x="6834" y="7609"/>
                </a:cubicBezTo>
                <a:lnTo>
                  <a:pt x="6537" y="7311"/>
                </a:lnTo>
                <a:lnTo>
                  <a:pt x="6834" y="7014"/>
                </a:lnTo>
                <a:lnTo>
                  <a:pt x="7322" y="7502"/>
                </a:lnTo>
                <a:cubicBezTo>
                  <a:pt x="7346" y="7538"/>
                  <a:pt x="7394" y="7550"/>
                  <a:pt x="7441" y="7550"/>
                </a:cubicBezTo>
                <a:cubicBezTo>
                  <a:pt x="7477" y="7550"/>
                  <a:pt x="7525" y="7538"/>
                  <a:pt x="7561" y="7502"/>
                </a:cubicBezTo>
                <a:cubicBezTo>
                  <a:pt x="7620" y="7442"/>
                  <a:pt x="7620" y="7323"/>
                  <a:pt x="7561" y="7264"/>
                </a:cubicBezTo>
                <a:lnTo>
                  <a:pt x="7072" y="6776"/>
                </a:lnTo>
                <a:lnTo>
                  <a:pt x="7263" y="6585"/>
                </a:lnTo>
                <a:lnTo>
                  <a:pt x="7346" y="6490"/>
                </a:lnTo>
                <a:lnTo>
                  <a:pt x="7644" y="6788"/>
                </a:lnTo>
                <a:cubicBezTo>
                  <a:pt x="7680" y="6823"/>
                  <a:pt x="7715" y="6835"/>
                  <a:pt x="7763" y="6835"/>
                </a:cubicBezTo>
                <a:cubicBezTo>
                  <a:pt x="7811" y="6835"/>
                  <a:pt x="7858" y="6823"/>
                  <a:pt x="7882" y="6788"/>
                </a:cubicBezTo>
                <a:cubicBezTo>
                  <a:pt x="7942" y="6728"/>
                  <a:pt x="7942" y="6609"/>
                  <a:pt x="7882" y="6549"/>
                </a:cubicBezTo>
                <a:lnTo>
                  <a:pt x="7584" y="6252"/>
                </a:lnTo>
                <a:lnTo>
                  <a:pt x="7882" y="5954"/>
                </a:lnTo>
                <a:close/>
                <a:moveTo>
                  <a:pt x="964" y="8752"/>
                </a:moveTo>
                <a:lnTo>
                  <a:pt x="976" y="8776"/>
                </a:lnTo>
                <a:lnTo>
                  <a:pt x="2703" y="10502"/>
                </a:lnTo>
                <a:lnTo>
                  <a:pt x="2191" y="11050"/>
                </a:lnTo>
                <a:lnTo>
                  <a:pt x="429" y="9288"/>
                </a:lnTo>
                <a:lnTo>
                  <a:pt x="964" y="8752"/>
                </a:lnTo>
                <a:close/>
                <a:moveTo>
                  <a:pt x="10537" y="8752"/>
                </a:moveTo>
                <a:lnTo>
                  <a:pt x="11073" y="9288"/>
                </a:lnTo>
                <a:lnTo>
                  <a:pt x="9311" y="11050"/>
                </a:lnTo>
                <a:lnTo>
                  <a:pt x="8775" y="10514"/>
                </a:lnTo>
                <a:lnTo>
                  <a:pt x="8799" y="10490"/>
                </a:lnTo>
                <a:lnTo>
                  <a:pt x="10525" y="8764"/>
                </a:lnTo>
                <a:lnTo>
                  <a:pt x="10537" y="8752"/>
                </a:lnTo>
                <a:close/>
                <a:moveTo>
                  <a:pt x="2203" y="1"/>
                </a:moveTo>
                <a:cubicBezTo>
                  <a:pt x="2155" y="1"/>
                  <a:pt x="2107" y="13"/>
                  <a:pt x="2084" y="49"/>
                </a:cubicBezTo>
                <a:lnTo>
                  <a:pt x="1429" y="703"/>
                </a:lnTo>
                <a:cubicBezTo>
                  <a:pt x="1369" y="763"/>
                  <a:pt x="1369" y="882"/>
                  <a:pt x="1429" y="942"/>
                </a:cubicBezTo>
                <a:cubicBezTo>
                  <a:pt x="1459" y="971"/>
                  <a:pt x="1503" y="986"/>
                  <a:pt x="1548" y="986"/>
                </a:cubicBezTo>
                <a:cubicBezTo>
                  <a:pt x="1592" y="986"/>
                  <a:pt x="1637" y="971"/>
                  <a:pt x="1667" y="942"/>
                </a:cubicBezTo>
                <a:lnTo>
                  <a:pt x="2203" y="406"/>
                </a:lnTo>
                <a:lnTo>
                  <a:pt x="2738" y="942"/>
                </a:lnTo>
                <a:lnTo>
                  <a:pt x="2727" y="953"/>
                </a:lnTo>
                <a:lnTo>
                  <a:pt x="964" y="2668"/>
                </a:lnTo>
                <a:lnTo>
                  <a:pt x="953" y="2680"/>
                </a:lnTo>
                <a:lnTo>
                  <a:pt x="417" y="2144"/>
                </a:lnTo>
                <a:lnTo>
                  <a:pt x="1155" y="1406"/>
                </a:lnTo>
                <a:cubicBezTo>
                  <a:pt x="1214" y="1346"/>
                  <a:pt x="1214" y="1227"/>
                  <a:pt x="1155" y="1168"/>
                </a:cubicBezTo>
                <a:cubicBezTo>
                  <a:pt x="1125" y="1138"/>
                  <a:pt x="1081" y="1123"/>
                  <a:pt x="1036" y="1123"/>
                </a:cubicBezTo>
                <a:cubicBezTo>
                  <a:pt x="991" y="1123"/>
                  <a:pt x="947" y="1138"/>
                  <a:pt x="917" y="1168"/>
                </a:cubicBezTo>
                <a:lnTo>
                  <a:pt x="60" y="2025"/>
                </a:lnTo>
                <a:cubicBezTo>
                  <a:pt x="24" y="2061"/>
                  <a:pt x="12" y="2096"/>
                  <a:pt x="12" y="2144"/>
                </a:cubicBezTo>
                <a:cubicBezTo>
                  <a:pt x="12" y="2192"/>
                  <a:pt x="24" y="2239"/>
                  <a:pt x="60" y="2263"/>
                </a:cubicBezTo>
                <a:lnTo>
                  <a:pt x="833" y="3037"/>
                </a:lnTo>
                <a:cubicBezTo>
                  <a:pt x="857" y="3073"/>
                  <a:pt x="905" y="3085"/>
                  <a:pt x="953" y="3085"/>
                </a:cubicBezTo>
                <a:cubicBezTo>
                  <a:pt x="1000" y="3085"/>
                  <a:pt x="1036" y="3073"/>
                  <a:pt x="1072" y="3037"/>
                </a:cubicBezTo>
                <a:lnTo>
                  <a:pt x="1084" y="3025"/>
                </a:lnTo>
                <a:lnTo>
                  <a:pt x="1417" y="3347"/>
                </a:lnTo>
                <a:cubicBezTo>
                  <a:pt x="1441" y="3382"/>
                  <a:pt x="1476" y="3430"/>
                  <a:pt x="1476" y="3466"/>
                </a:cubicBezTo>
                <a:cubicBezTo>
                  <a:pt x="1488" y="3573"/>
                  <a:pt x="1500" y="3692"/>
                  <a:pt x="1548" y="3787"/>
                </a:cubicBezTo>
                <a:cubicBezTo>
                  <a:pt x="1595" y="3882"/>
                  <a:pt x="1655" y="3978"/>
                  <a:pt x="1738" y="4049"/>
                </a:cubicBezTo>
                <a:lnTo>
                  <a:pt x="3381" y="5692"/>
                </a:lnTo>
                <a:lnTo>
                  <a:pt x="2691" y="6371"/>
                </a:lnTo>
                <a:lnTo>
                  <a:pt x="2393" y="5645"/>
                </a:lnTo>
                <a:cubicBezTo>
                  <a:pt x="2393" y="5645"/>
                  <a:pt x="2393" y="5633"/>
                  <a:pt x="2381" y="5633"/>
                </a:cubicBezTo>
                <a:cubicBezTo>
                  <a:pt x="2248" y="5404"/>
                  <a:pt x="2016" y="5274"/>
                  <a:pt x="1775" y="5274"/>
                </a:cubicBezTo>
                <a:cubicBezTo>
                  <a:pt x="1715" y="5274"/>
                  <a:pt x="1655" y="5283"/>
                  <a:pt x="1595" y="5299"/>
                </a:cubicBezTo>
                <a:cubicBezTo>
                  <a:pt x="1572" y="5299"/>
                  <a:pt x="1560" y="5311"/>
                  <a:pt x="1548" y="5311"/>
                </a:cubicBezTo>
                <a:cubicBezTo>
                  <a:pt x="1393" y="5406"/>
                  <a:pt x="1214" y="5573"/>
                  <a:pt x="1274" y="5728"/>
                </a:cubicBezTo>
                <a:cubicBezTo>
                  <a:pt x="1369" y="6014"/>
                  <a:pt x="1441" y="6668"/>
                  <a:pt x="1488" y="7573"/>
                </a:cubicBezTo>
                <a:cubicBezTo>
                  <a:pt x="1500" y="7811"/>
                  <a:pt x="1417" y="8038"/>
                  <a:pt x="1250" y="8204"/>
                </a:cubicBezTo>
                <a:lnTo>
                  <a:pt x="1084" y="8371"/>
                </a:lnTo>
                <a:lnTo>
                  <a:pt x="1072" y="8347"/>
                </a:lnTo>
                <a:cubicBezTo>
                  <a:pt x="1042" y="8317"/>
                  <a:pt x="997" y="8303"/>
                  <a:pt x="953" y="8303"/>
                </a:cubicBezTo>
                <a:cubicBezTo>
                  <a:pt x="908" y="8303"/>
                  <a:pt x="863" y="8317"/>
                  <a:pt x="833" y="8347"/>
                </a:cubicBezTo>
                <a:lnTo>
                  <a:pt x="60" y="9121"/>
                </a:lnTo>
                <a:cubicBezTo>
                  <a:pt x="0" y="9181"/>
                  <a:pt x="0" y="9300"/>
                  <a:pt x="60" y="9359"/>
                </a:cubicBezTo>
                <a:lnTo>
                  <a:pt x="2048" y="11360"/>
                </a:lnTo>
                <a:cubicBezTo>
                  <a:pt x="2084" y="11383"/>
                  <a:pt x="2119" y="11407"/>
                  <a:pt x="2167" y="11407"/>
                </a:cubicBezTo>
                <a:cubicBezTo>
                  <a:pt x="2215" y="11407"/>
                  <a:pt x="2262" y="11383"/>
                  <a:pt x="2286" y="11360"/>
                </a:cubicBezTo>
                <a:lnTo>
                  <a:pt x="3060" y="10586"/>
                </a:lnTo>
                <a:cubicBezTo>
                  <a:pt x="3119" y="10526"/>
                  <a:pt x="3119" y="10407"/>
                  <a:pt x="3060" y="10348"/>
                </a:cubicBezTo>
                <a:lnTo>
                  <a:pt x="3048" y="10336"/>
                </a:lnTo>
                <a:lnTo>
                  <a:pt x="3370" y="10002"/>
                </a:lnTo>
                <a:cubicBezTo>
                  <a:pt x="3405" y="9978"/>
                  <a:pt x="3453" y="9943"/>
                  <a:pt x="3489" y="9943"/>
                </a:cubicBezTo>
                <a:cubicBezTo>
                  <a:pt x="3572" y="9943"/>
                  <a:pt x="3631" y="9931"/>
                  <a:pt x="3691" y="9919"/>
                </a:cubicBezTo>
                <a:cubicBezTo>
                  <a:pt x="3751" y="9895"/>
                  <a:pt x="3822" y="9871"/>
                  <a:pt x="3881" y="9836"/>
                </a:cubicBezTo>
                <a:cubicBezTo>
                  <a:pt x="3953" y="9800"/>
                  <a:pt x="3989" y="9693"/>
                  <a:pt x="3941" y="9621"/>
                </a:cubicBezTo>
                <a:cubicBezTo>
                  <a:pt x="3910" y="9566"/>
                  <a:pt x="3853" y="9537"/>
                  <a:pt x="3797" y="9537"/>
                </a:cubicBezTo>
                <a:cubicBezTo>
                  <a:pt x="3768" y="9537"/>
                  <a:pt x="3739" y="9545"/>
                  <a:pt x="3715" y="9562"/>
                </a:cubicBezTo>
                <a:cubicBezTo>
                  <a:pt x="3667" y="9574"/>
                  <a:pt x="3643" y="9597"/>
                  <a:pt x="3596" y="9597"/>
                </a:cubicBezTo>
                <a:cubicBezTo>
                  <a:pt x="3548" y="9621"/>
                  <a:pt x="3512" y="9621"/>
                  <a:pt x="3465" y="9633"/>
                </a:cubicBezTo>
                <a:cubicBezTo>
                  <a:pt x="3334" y="9645"/>
                  <a:pt x="3215" y="9693"/>
                  <a:pt x="3119" y="9776"/>
                </a:cubicBezTo>
                <a:lnTo>
                  <a:pt x="2798" y="10109"/>
                </a:lnTo>
                <a:lnTo>
                  <a:pt x="1286" y="8609"/>
                </a:lnTo>
                <a:lnTo>
                  <a:pt x="1453" y="8443"/>
                </a:lnTo>
                <a:cubicBezTo>
                  <a:pt x="1691" y="8204"/>
                  <a:pt x="1810" y="7895"/>
                  <a:pt x="1798" y="7561"/>
                </a:cubicBezTo>
                <a:cubicBezTo>
                  <a:pt x="1762" y="6919"/>
                  <a:pt x="1691" y="6109"/>
                  <a:pt x="1584" y="5692"/>
                </a:cubicBezTo>
                <a:cubicBezTo>
                  <a:pt x="1607" y="5668"/>
                  <a:pt x="1643" y="5645"/>
                  <a:pt x="1679" y="5609"/>
                </a:cubicBezTo>
                <a:cubicBezTo>
                  <a:pt x="1699" y="5605"/>
                  <a:pt x="1720" y="5604"/>
                  <a:pt x="1741" y="5604"/>
                </a:cubicBezTo>
                <a:cubicBezTo>
                  <a:pt x="1865" y="5604"/>
                  <a:pt x="1989" y="5663"/>
                  <a:pt x="2060" y="5776"/>
                </a:cubicBezTo>
                <a:lnTo>
                  <a:pt x="2453" y="6728"/>
                </a:lnTo>
                <a:cubicBezTo>
                  <a:pt x="2465" y="6788"/>
                  <a:pt x="2524" y="6823"/>
                  <a:pt x="2572" y="6835"/>
                </a:cubicBezTo>
                <a:cubicBezTo>
                  <a:pt x="2586" y="6838"/>
                  <a:pt x="2600" y="6839"/>
                  <a:pt x="2613" y="6839"/>
                </a:cubicBezTo>
                <a:cubicBezTo>
                  <a:pt x="2657" y="6839"/>
                  <a:pt x="2696" y="6824"/>
                  <a:pt x="2715" y="6788"/>
                </a:cubicBezTo>
                <a:lnTo>
                  <a:pt x="4441" y="5061"/>
                </a:lnTo>
                <a:lnTo>
                  <a:pt x="5298" y="4216"/>
                </a:lnTo>
                <a:lnTo>
                  <a:pt x="5382" y="4121"/>
                </a:lnTo>
                <a:cubicBezTo>
                  <a:pt x="5417" y="4085"/>
                  <a:pt x="5465" y="4067"/>
                  <a:pt x="5514" y="4067"/>
                </a:cubicBezTo>
                <a:cubicBezTo>
                  <a:pt x="5563" y="4067"/>
                  <a:pt x="5614" y="4085"/>
                  <a:pt x="5656" y="4121"/>
                </a:cubicBezTo>
                <a:lnTo>
                  <a:pt x="5679" y="4156"/>
                </a:lnTo>
                <a:cubicBezTo>
                  <a:pt x="5715" y="4180"/>
                  <a:pt x="5739" y="4240"/>
                  <a:pt x="5739" y="4287"/>
                </a:cubicBezTo>
                <a:cubicBezTo>
                  <a:pt x="5739" y="4335"/>
                  <a:pt x="5727" y="4382"/>
                  <a:pt x="5679" y="4418"/>
                </a:cubicBezTo>
                <a:lnTo>
                  <a:pt x="5060" y="5049"/>
                </a:lnTo>
                <a:lnTo>
                  <a:pt x="4739" y="5359"/>
                </a:lnTo>
                <a:lnTo>
                  <a:pt x="3584" y="6526"/>
                </a:lnTo>
                <a:cubicBezTo>
                  <a:pt x="3524" y="6585"/>
                  <a:pt x="3524" y="6704"/>
                  <a:pt x="3584" y="6764"/>
                </a:cubicBezTo>
                <a:cubicBezTo>
                  <a:pt x="3608" y="6788"/>
                  <a:pt x="3655" y="6799"/>
                  <a:pt x="3703" y="6799"/>
                </a:cubicBezTo>
                <a:cubicBezTo>
                  <a:pt x="3751" y="6799"/>
                  <a:pt x="3786" y="6788"/>
                  <a:pt x="3822" y="6764"/>
                </a:cubicBezTo>
                <a:lnTo>
                  <a:pt x="5834" y="4752"/>
                </a:lnTo>
                <a:cubicBezTo>
                  <a:pt x="5846" y="4740"/>
                  <a:pt x="5870" y="4716"/>
                  <a:pt x="5894" y="4704"/>
                </a:cubicBezTo>
                <a:cubicBezTo>
                  <a:pt x="5912" y="4696"/>
                  <a:pt x="5934" y="4692"/>
                  <a:pt x="5955" y="4692"/>
                </a:cubicBezTo>
                <a:cubicBezTo>
                  <a:pt x="6002" y="4692"/>
                  <a:pt x="6052" y="4711"/>
                  <a:pt x="6084" y="4752"/>
                </a:cubicBezTo>
                <a:lnTo>
                  <a:pt x="6132" y="4799"/>
                </a:lnTo>
                <a:cubicBezTo>
                  <a:pt x="6203" y="4871"/>
                  <a:pt x="6203" y="4978"/>
                  <a:pt x="6132" y="5049"/>
                </a:cubicBezTo>
                <a:lnTo>
                  <a:pt x="5132" y="6049"/>
                </a:lnTo>
                <a:lnTo>
                  <a:pt x="5072" y="6109"/>
                </a:lnTo>
                <a:lnTo>
                  <a:pt x="3941" y="7240"/>
                </a:lnTo>
                <a:cubicBezTo>
                  <a:pt x="3881" y="7300"/>
                  <a:pt x="3881" y="7419"/>
                  <a:pt x="3941" y="7478"/>
                </a:cubicBezTo>
                <a:cubicBezTo>
                  <a:pt x="3965" y="7502"/>
                  <a:pt x="4012" y="7514"/>
                  <a:pt x="4060" y="7514"/>
                </a:cubicBezTo>
                <a:cubicBezTo>
                  <a:pt x="4108" y="7514"/>
                  <a:pt x="4143" y="7502"/>
                  <a:pt x="4179" y="7478"/>
                </a:cubicBezTo>
                <a:lnTo>
                  <a:pt x="5310" y="6347"/>
                </a:lnTo>
                <a:lnTo>
                  <a:pt x="6310" y="5347"/>
                </a:lnTo>
                <a:cubicBezTo>
                  <a:pt x="6334" y="5311"/>
                  <a:pt x="6382" y="5299"/>
                  <a:pt x="6429" y="5299"/>
                </a:cubicBezTo>
                <a:cubicBezTo>
                  <a:pt x="6465" y="5299"/>
                  <a:pt x="6513" y="5311"/>
                  <a:pt x="6548" y="5347"/>
                </a:cubicBezTo>
                <a:lnTo>
                  <a:pt x="6584" y="5395"/>
                </a:lnTo>
                <a:cubicBezTo>
                  <a:pt x="6620" y="5418"/>
                  <a:pt x="6632" y="5466"/>
                  <a:pt x="6632" y="5514"/>
                </a:cubicBezTo>
                <a:cubicBezTo>
                  <a:pt x="6632" y="5549"/>
                  <a:pt x="6620" y="5597"/>
                  <a:pt x="6584" y="5633"/>
                </a:cubicBezTo>
                <a:lnTo>
                  <a:pt x="5596" y="6621"/>
                </a:lnTo>
                <a:lnTo>
                  <a:pt x="4655" y="7561"/>
                </a:lnTo>
                <a:cubicBezTo>
                  <a:pt x="4596" y="7621"/>
                  <a:pt x="4596" y="7740"/>
                  <a:pt x="4655" y="7800"/>
                </a:cubicBezTo>
                <a:cubicBezTo>
                  <a:pt x="4679" y="7835"/>
                  <a:pt x="4727" y="7847"/>
                  <a:pt x="4774" y="7847"/>
                </a:cubicBezTo>
                <a:cubicBezTo>
                  <a:pt x="4822" y="7847"/>
                  <a:pt x="4858" y="7835"/>
                  <a:pt x="4894" y="7800"/>
                </a:cubicBezTo>
                <a:lnTo>
                  <a:pt x="6691" y="6002"/>
                </a:lnTo>
                <a:cubicBezTo>
                  <a:pt x="6728" y="5965"/>
                  <a:pt x="6764" y="5950"/>
                  <a:pt x="6806" y="5950"/>
                </a:cubicBezTo>
                <a:cubicBezTo>
                  <a:pt x="6819" y="5950"/>
                  <a:pt x="6832" y="5951"/>
                  <a:pt x="6846" y="5954"/>
                </a:cubicBezTo>
                <a:cubicBezTo>
                  <a:pt x="6870" y="5954"/>
                  <a:pt x="6906" y="5966"/>
                  <a:pt x="6918" y="6002"/>
                </a:cubicBezTo>
                <a:lnTo>
                  <a:pt x="6977" y="6061"/>
                </a:lnTo>
                <a:cubicBezTo>
                  <a:pt x="7037" y="6121"/>
                  <a:pt x="7037" y="6228"/>
                  <a:pt x="6977" y="6287"/>
                </a:cubicBezTo>
                <a:lnTo>
                  <a:pt x="5608" y="7657"/>
                </a:lnTo>
                <a:lnTo>
                  <a:pt x="4179" y="9085"/>
                </a:lnTo>
                <a:cubicBezTo>
                  <a:pt x="4120" y="9145"/>
                  <a:pt x="4120" y="9264"/>
                  <a:pt x="4179" y="9324"/>
                </a:cubicBezTo>
                <a:cubicBezTo>
                  <a:pt x="4203" y="9347"/>
                  <a:pt x="4251" y="9359"/>
                  <a:pt x="4298" y="9359"/>
                </a:cubicBezTo>
                <a:cubicBezTo>
                  <a:pt x="4346" y="9359"/>
                  <a:pt x="4382" y="9347"/>
                  <a:pt x="4417" y="9324"/>
                </a:cubicBezTo>
                <a:lnTo>
                  <a:pt x="5727" y="8014"/>
                </a:lnTo>
                <a:lnTo>
                  <a:pt x="6406" y="8693"/>
                </a:lnTo>
                <a:lnTo>
                  <a:pt x="5679" y="8990"/>
                </a:lnTo>
                <a:cubicBezTo>
                  <a:pt x="5679" y="8990"/>
                  <a:pt x="5667" y="8990"/>
                  <a:pt x="5667" y="9002"/>
                </a:cubicBezTo>
                <a:cubicBezTo>
                  <a:pt x="5382" y="9169"/>
                  <a:pt x="5251" y="9502"/>
                  <a:pt x="5334" y="9800"/>
                </a:cubicBezTo>
                <a:cubicBezTo>
                  <a:pt x="5334" y="9812"/>
                  <a:pt x="5358" y="9824"/>
                  <a:pt x="5358" y="9836"/>
                </a:cubicBezTo>
                <a:cubicBezTo>
                  <a:pt x="5430" y="9969"/>
                  <a:pt x="5564" y="10121"/>
                  <a:pt x="5707" y="10121"/>
                </a:cubicBezTo>
                <a:cubicBezTo>
                  <a:pt x="5730" y="10121"/>
                  <a:pt x="5752" y="10117"/>
                  <a:pt x="5775" y="10109"/>
                </a:cubicBezTo>
                <a:cubicBezTo>
                  <a:pt x="6048" y="10014"/>
                  <a:pt x="6703" y="9943"/>
                  <a:pt x="7620" y="9895"/>
                </a:cubicBezTo>
                <a:cubicBezTo>
                  <a:pt x="7633" y="9894"/>
                  <a:pt x="7647" y="9894"/>
                  <a:pt x="7660" y="9894"/>
                </a:cubicBezTo>
                <a:cubicBezTo>
                  <a:pt x="7882" y="9894"/>
                  <a:pt x="8082" y="9987"/>
                  <a:pt x="8239" y="10133"/>
                </a:cubicBezTo>
                <a:lnTo>
                  <a:pt x="8406" y="10300"/>
                </a:lnTo>
                <a:lnTo>
                  <a:pt x="8394" y="10312"/>
                </a:lnTo>
                <a:cubicBezTo>
                  <a:pt x="8334" y="10371"/>
                  <a:pt x="8334" y="10490"/>
                  <a:pt x="8394" y="10550"/>
                </a:cubicBezTo>
                <a:lnTo>
                  <a:pt x="9168" y="11324"/>
                </a:lnTo>
                <a:cubicBezTo>
                  <a:pt x="9192" y="11360"/>
                  <a:pt x="9239" y="11371"/>
                  <a:pt x="9287" y="11371"/>
                </a:cubicBezTo>
                <a:cubicBezTo>
                  <a:pt x="9323" y="11371"/>
                  <a:pt x="9370" y="11360"/>
                  <a:pt x="9406" y="11324"/>
                </a:cubicBezTo>
                <a:lnTo>
                  <a:pt x="11394" y="9335"/>
                </a:lnTo>
                <a:cubicBezTo>
                  <a:pt x="11454" y="9276"/>
                  <a:pt x="11454" y="9157"/>
                  <a:pt x="11394" y="9097"/>
                </a:cubicBezTo>
                <a:lnTo>
                  <a:pt x="10656" y="8395"/>
                </a:lnTo>
                <a:cubicBezTo>
                  <a:pt x="10620" y="8371"/>
                  <a:pt x="10585" y="8359"/>
                  <a:pt x="10537" y="8359"/>
                </a:cubicBezTo>
                <a:cubicBezTo>
                  <a:pt x="10489" y="8359"/>
                  <a:pt x="10442" y="8371"/>
                  <a:pt x="10418" y="8395"/>
                </a:cubicBezTo>
                <a:lnTo>
                  <a:pt x="10406" y="8419"/>
                </a:lnTo>
                <a:lnTo>
                  <a:pt x="10073" y="8085"/>
                </a:lnTo>
                <a:cubicBezTo>
                  <a:pt x="10061" y="8073"/>
                  <a:pt x="10049" y="8050"/>
                  <a:pt x="10025" y="8026"/>
                </a:cubicBezTo>
                <a:cubicBezTo>
                  <a:pt x="10013" y="8014"/>
                  <a:pt x="10013" y="7978"/>
                  <a:pt x="10013" y="7954"/>
                </a:cubicBezTo>
                <a:cubicBezTo>
                  <a:pt x="10001" y="7728"/>
                  <a:pt x="9906" y="7526"/>
                  <a:pt x="9751" y="7359"/>
                </a:cubicBezTo>
                <a:lnTo>
                  <a:pt x="8108" y="5716"/>
                </a:lnTo>
                <a:lnTo>
                  <a:pt x="8799" y="5037"/>
                </a:lnTo>
                <a:lnTo>
                  <a:pt x="9096" y="5764"/>
                </a:lnTo>
                <a:cubicBezTo>
                  <a:pt x="9096" y="5764"/>
                  <a:pt x="9096" y="5776"/>
                  <a:pt x="9108" y="5776"/>
                </a:cubicBezTo>
                <a:cubicBezTo>
                  <a:pt x="9242" y="6004"/>
                  <a:pt x="9474" y="6134"/>
                  <a:pt x="9714" y="6134"/>
                </a:cubicBezTo>
                <a:cubicBezTo>
                  <a:pt x="9774" y="6134"/>
                  <a:pt x="9835" y="6126"/>
                  <a:pt x="9894" y="6109"/>
                </a:cubicBezTo>
                <a:cubicBezTo>
                  <a:pt x="9906" y="6109"/>
                  <a:pt x="9930" y="6097"/>
                  <a:pt x="9942" y="6097"/>
                </a:cubicBezTo>
                <a:cubicBezTo>
                  <a:pt x="10085" y="6002"/>
                  <a:pt x="10263" y="5835"/>
                  <a:pt x="10204" y="5680"/>
                </a:cubicBezTo>
                <a:cubicBezTo>
                  <a:pt x="10120" y="5406"/>
                  <a:pt x="10049" y="4740"/>
                  <a:pt x="10001" y="3835"/>
                </a:cubicBezTo>
                <a:cubicBezTo>
                  <a:pt x="9989" y="3632"/>
                  <a:pt x="10049" y="3442"/>
                  <a:pt x="10168" y="3299"/>
                </a:cubicBezTo>
                <a:cubicBezTo>
                  <a:pt x="10192" y="3263"/>
                  <a:pt x="10204" y="3239"/>
                  <a:pt x="10239" y="3204"/>
                </a:cubicBezTo>
                <a:lnTo>
                  <a:pt x="10406" y="3037"/>
                </a:lnTo>
                <a:lnTo>
                  <a:pt x="10418" y="3061"/>
                </a:lnTo>
                <a:cubicBezTo>
                  <a:pt x="10442" y="3085"/>
                  <a:pt x="10489" y="3097"/>
                  <a:pt x="10537" y="3097"/>
                </a:cubicBezTo>
                <a:cubicBezTo>
                  <a:pt x="10585" y="3097"/>
                  <a:pt x="10620" y="3085"/>
                  <a:pt x="10656" y="3061"/>
                </a:cubicBezTo>
                <a:lnTo>
                  <a:pt x="11430" y="2287"/>
                </a:lnTo>
                <a:cubicBezTo>
                  <a:pt x="11490" y="2227"/>
                  <a:pt x="11490" y="2096"/>
                  <a:pt x="11430" y="2037"/>
                </a:cubicBezTo>
                <a:lnTo>
                  <a:pt x="9430" y="49"/>
                </a:lnTo>
                <a:cubicBezTo>
                  <a:pt x="9406" y="13"/>
                  <a:pt x="9358" y="1"/>
                  <a:pt x="9311" y="1"/>
                </a:cubicBezTo>
                <a:cubicBezTo>
                  <a:pt x="9275" y="1"/>
                  <a:pt x="9227" y="25"/>
                  <a:pt x="9192" y="49"/>
                </a:cubicBezTo>
                <a:lnTo>
                  <a:pt x="8418" y="823"/>
                </a:lnTo>
                <a:cubicBezTo>
                  <a:pt x="8358" y="882"/>
                  <a:pt x="8358" y="1001"/>
                  <a:pt x="8418" y="1061"/>
                </a:cubicBezTo>
                <a:lnTo>
                  <a:pt x="8442" y="1073"/>
                </a:lnTo>
                <a:lnTo>
                  <a:pt x="8108" y="1406"/>
                </a:lnTo>
                <a:cubicBezTo>
                  <a:pt x="8096" y="1418"/>
                  <a:pt x="8084" y="1430"/>
                  <a:pt x="8049" y="1454"/>
                </a:cubicBezTo>
                <a:cubicBezTo>
                  <a:pt x="8037" y="1465"/>
                  <a:pt x="8001" y="1465"/>
                  <a:pt x="7977" y="1465"/>
                </a:cubicBezTo>
                <a:cubicBezTo>
                  <a:pt x="7751" y="1477"/>
                  <a:pt x="7549" y="1573"/>
                  <a:pt x="7382" y="1727"/>
                </a:cubicBezTo>
                <a:lnTo>
                  <a:pt x="7191" y="1930"/>
                </a:lnTo>
                <a:cubicBezTo>
                  <a:pt x="7132" y="1989"/>
                  <a:pt x="7132" y="2108"/>
                  <a:pt x="7191" y="2168"/>
                </a:cubicBezTo>
                <a:cubicBezTo>
                  <a:pt x="7215" y="2192"/>
                  <a:pt x="7263" y="2204"/>
                  <a:pt x="7310" y="2204"/>
                </a:cubicBezTo>
                <a:cubicBezTo>
                  <a:pt x="7346" y="2204"/>
                  <a:pt x="7394" y="2192"/>
                  <a:pt x="7418" y="2168"/>
                </a:cubicBezTo>
                <a:lnTo>
                  <a:pt x="7632" y="1954"/>
                </a:lnTo>
                <a:cubicBezTo>
                  <a:pt x="7739" y="1846"/>
                  <a:pt x="7870" y="1787"/>
                  <a:pt x="8001" y="1787"/>
                </a:cubicBezTo>
                <a:cubicBezTo>
                  <a:pt x="8061" y="1787"/>
                  <a:pt x="8132" y="1775"/>
                  <a:pt x="8180" y="1751"/>
                </a:cubicBezTo>
                <a:cubicBezTo>
                  <a:pt x="8239" y="1715"/>
                  <a:pt x="8287" y="1692"/>
                  <a:pt x="8346" y="1644"/>
                </a:cubicBezTo>
                <a:lnTo>
                  <a:pt x="8680" y="1311"/>
                </a:lnTo>
                <a:lnTo>
                  <a:pt x="10180" y="2823"/>
                </a:lnTo>
                <a:lnTo>
                  <a:pt x="10013" y="2978"/>
                </a:lnTo>
                <a:cubicBezTo>
                  <a:pt x="9966" y="3025"/>
                  <a:pt x="9942" y="3073"/>
                  <a:pt x="9894" y="3120"/>
                </a:cubicBezTo>
                <a:cubicBezTo>
                  <a:pt x="9727" y="3335"/>
                  <a:pt x="9656" y="3597"/>
                  <a:pt x="9668" y="3859"/>
                </a:cubicBezTo>
                <a:cubicBezTo>
                  <a:pt x="9704" y="4502"/>
                  <a:pt x="9775" y="5311"/>
                  <a:pt x="9882" y="5740"/>
                </a:cubicBezTo>
                <a:cubicBezTo>
                  <a:pt x="9870" y="5752"/>
                  <a:pt x="9823" y="5776"/>
                  <a:pt x="9787" y="5811"/>
                </a:cubicBezTo>
                <a:cubicBezTo>
                  <a:pt x="9766" y="5815"/>
                  <a:pt x="9745" y="5816"/>
                  <a:pt x="9725" y="5816"/>
                </a:cubicBezTo>
                <a:cubicBezTo>
                  <a:pt x="9601" y="5816"/>
                  <a:pt x="9477" y="5757"/>
                  <a:pt x="9406" y="5645"/>
                </a:cubicBezTo>
                <a:lnTo>
                  <a:pt x="9013" y="4692"/>
                </a:lnTo>
                <a:cubicBezTo>
                  <a:pt x="9001" y="4633"/>
                  <a:pt x="8942" y="4609"/>
                  <a:pt x="8894" y="4585"/>
                </a:cubicBezTo>
                <a:cubicBezTo>
                  <a:pt x="8880" y="4582"/>
                  <a:pt x="8866" y="4581"/>
                  <a:pt x="8852" y="4581"/>
                </a:cubicBezTo>
                <a:cubicBezTo>
                  <a:pt x="8808" y="4581"/>
                  <a:pt x="8769" y="4596"/>
                  <a:pt x="8751" y="4633"/>
                </a:cubicBezTo>
                <a:lnTo>
                  <a:pt x="7346" y="6026"/>
                </a:lnTo>
                <a:lnTo>
                  <a:pt x="7263" y="5895"/>
                </a:lnTo>
                <a:lnTo>
                  <a:pt x="7203" y="5835"/>
                </a:lnTo>
                <a:cubicBezTo>
                  <a:pt x="7156" y="5799"/>
                  <a:pt x="7108" y="5764"/>
                  <a:pt x="7072" y="5752"/>
                </a:cubicBezTo>
                <a:lnTo>
                  <a:pt x="7906" y="4918"/>
                </a:lnTo>
                <a:cubicBezTo>
                  <a:pt x="7965" y="4859"/>
                  <a:pt x="7965" y="4740"/>
                  <a:pt x="7906" y="4680"/>
                </a:cubicBezTo>
                <a:cubicBezTo>
                  <a:pt x="7876" y="4650"/>
                  <a:pt x="7831" y="4635"/>
                  <a:pt x="7787" y="4635"/>
                </a:cubicBezTo>
                <a:cubicBezTo>
                  <a:pt x="7742" y="4635"/>
                  <a:pt x="7697" y="4650"/>
                  <a:pt x="7668" y="4680"/>
                </a:cubicBezTo>
                <a:lnTo>
                  <a:pt x="6977" y="5359"/>
                </a:lnTo>
                <a:cubicBezTo>
                  <a:pt x="6953" y="5299"/>
                  <a:pt x="6918" y="5252"/>
                  <a:pt x="6870" y="5216"/>
                </a:cubicBezTo>
                <a:lnTo>
                  <a:pt x="6834" y="5168"/>
                </a:lnTo>
                <a:cubicBezTo>
                  <a:pt x="6787" y="5121"/>
                  <a:pt x="6739" y="5097"/>
                  <a:pt x="6679" y="5061"/>
                </a:cubicBezTo>
                <a:lnTo>
                  <a:pt x="7549" y="4204"/>
                </a:lnTo>
                <a:cubicBezTo>
                  <a:pt x="7608" y="4144"/>
                  <a:pt x="7608" y="4025"/>
                  <a:pt x="7549" y="3966"/>
                </a:cubicBezTo>
                <a:cubicBezTo>
                  <a:pt x="7519" y="3936"/>
                  <a:pt x="7474" y="3921"/>
                  <a:pt x="7430" y="3921"/>
                </a:cubicBezTo>
                <a:cubicBezTo>
                  <a:pt x="7385" y="3921"/>
                  <a:pt x="7340" y="3936"/>
                  <a:pt x="7310" y="3966"/>
                </a:cubicBezTo>
                <a:lnTo>
                  <a:pt x="6513" y="4752"/>
                </a:lnTo>
                <a:cubicBezTo>
                  <a:pt x="6489" y="4692"/>
                  <a:pt x="6453" y="4644"/>
                  <a:pt x="6418" y="4597"/>
                </a:cubicBezTo>
                <a:lnTo>
                  <a:pt x="6370" y="4561"/>
                </a:lnTo>
                <a:cubicBezTo>
                  <a:pt x="6322" y="4513"/>
                  <a:pt x="6275" y="4478"/>
                  <a:pt x="6215" y="4454"/>
                </a:cubicBezTo>
                <a:lnTo>
                  <a:pt x="6834" y="3847"/>
                </a:lnTo>
                <a:cubicBezTo>
                  <a:pt x="6894" y="3787"/>
                  <a:pt x="6894" y="3668"/>
                  <a:pt x="6834" y="3609"/>
                </a:cubicBezTo>
                <a:cubicBezTo>
                  <a:pt x="6804" y="3579"/>
                  <a:pt x="6760" y="3564"/>
                  <a:pt x="6715" y="3564"/>
                </a:cubicBezTo>
                <a:cubicBezTo>
                  <a:pt x="6671" y="3564"/>
                  <a:pt x="6626" y="3579"/>
                  <a:pt x="6596" y="3609"/>
                </a:cubicBezTo>
                <a:lnTo>
                  <a:pt x="6084" y="4109"/>
                </a:lnTo>
                <a:cubicBezTo>
                  <a:pt x="6060" y="4049"/>
                  <a:pt x="6025" y="3990"/>
                  <a:pt x="5977" y="3942"/>
                </a:cubicBezTo>
                <a:lnTo>
                  <a:pt x="5953" y="3918"/>
                </a:lnTo>
                <a:cubicBezTo>
                  <a:pt x="5906" y="3871"/>
                  <a:pt x="5846" y="3823"/>
                  <a:pt x="5786" y="3811"/>
                </a:cubicBezTo>
                <a:lnTo>
                  <a:pt x="6965" y="2632"/>
                </a:lnTo>
                <a:cubicBezTo>
                  <a:pt x="7025" y="2573"/>
                  <a:pt x="7025" y="2454"/>
                  <a:pt x="6965" y="2394"/>
                </a:cubicBezTo>
                <a:cubicBezTo>
                  <a:pt x="6935" y="2364"/>
                  <a:pt x="6891" y="2349"/>
                  <a:pt x="6846" y="2349"/>
                </a:cubicBezTo>
                <a:cubicBezTo>
                  <a:pt x="6801" y="2349"/>
                  <a:pt x="6757" y="2364"/>
                  <a:pt x="6727" y="2394"/>
                </a:cubicBezTo>
                <a:lnTo>
                  <a:pt x="5751" y="3370"/>
                </a:lnTo>
                <a:lnTo>
                  <a:pt x="5072" y="2680"/>
                </a:lnTo>
                <a:lnTo>
                  <a:pt x="5798" y="2382"/>
                </a:lnTo>
                <a:cubicBezTo>
                  <a:pt x="5798" y="2382"/>
                  <a:pt x="5810" y="2382"/>
                  <a:pt x="5810" y="2370"/>
                </a:cubicBezTo>
                <a:cubicBezTo>
                  <a:pt x="6096" y="2204"/>
                  <a:pt x="6227" y="1882"/>
                  <a:pt x="6144" y="1585"/>
                </a:cubicBezTo>
                <a:cubicBezTo>
                  <a:pt x="6144" y="1561"/>
                  <a:pt x="6132" y="1549"/>
                  <a:pt x="6132" y="1537"/>
                </a:cubicBezTo>
                <a:cubicBezTo>
                  <a:pt x="6049" y="1403"/>
                  <a:pt x="5914" y="1251"/>
                  <a:pt x="5778" y="1251"/>
                </a:cubicBezTo>
                <a:cubicBezTo>
                  <a:pt x="5757" y="1251"/>
                  <a:pt x="5736" y="1255"/>
                  <a:pt x="5715" y="1263"/>
                </a:cubicBezTo>
                <a:cubicBezTo>
                  <a:pt x="5429" y="1358"/>
                  <a:pt x="4774" y="1430"/>
                  <a:pt x="3870" y="1477"/>
                </a:cubicBezTo>
                <a:cubicBezTo>
                  <a:pt x="3855" y="1478"/>
                  <a:pt x="3840" y="1478"/>
                  <a:pt x="3825" y="1478"/>
                </a:cubicBezTo>
                <a:cubicBezTo>
                  <a:pt x="3603" y="1478"/>
                  <a:pt x="3395" y="1395"/>
                  <a:pt x="3239" y="1239"/>
                </a:cubicBezTo>
                <a:lnTo>
                  <a:pt x="3072" y="1073"/>
                </a:lnTo>
                <a:lnTo>
                  <a:pt x="3096" y="1061"/>
                </a:lnTo>
                <a:cubicBezTo>
                  <a:pt x="3155" y="1001"/>
                  <a:pt x="3155" y="882"/>
                  <a:pt x="3096" y="823"/>
                </a:cubicBezTo>
                <a:lnTo>
                  <a:pt x="2322" y="49"/>
                </a:lnTo>
                <a:cubicBezTo>
                  <a:pt x="2286" y="13"/>
                  <a:pt x="2238" y="1"/>
                  <a:pt x="2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 name="Google Shape;782;p42"/>
          <p:cNvGrpSpPr/>
          <p:nvPr/>
        </p:nvGrpSpPr>
        <p:grpSpPr>
          <a:xfrm>
            <a:off x="3519300" y="3503666"/>
            <a:ext cx="402156" cy="456781"/>
            <a:chOff x="5357662" y="4297637"/>
            <a:chExt cx="287275" cy="326296"/>
          </a:xfrm>
        </p:grpSpPr>
        <p:sp>
          <p:nvSpPr>
            <p:cNvPr id="783" name="Google Shape;783;p42"/>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2"/>
          <p:cNvGrpSpPr/>
          <p:nvPr/>
        </p:nvGrpSpPr>
        <p:grpSpPr>
          <a:xfrm>
            <a:off x="3477634" y="2087840"/>
            <a:ext cx="484632" cy="484620"/>
            <a:chOff x="3040984" y="3681059"/>
            <a:chExt cx="356164" cy="355815"/>
          </a:xfrm>
        </p:grpSpPr>
        <p:sp>
          <p:nvSpPr>
            <p:cNvPr id="789" name="Google Shape;789;p42"/>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2"/>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43"/>
          <p:cNvSpPr txBox="1">
            <a:spLocks noGrp="1"/>
          </p:cNvSpPr>
          <p:nvPr>
            <p:ph type="title"/>
          </p:nvPr>
        </p:nvSpPr>
        <p:spPr>
          <a:xfrm>
            <a:off x="2711000" y="2499050"/>
            <a:ext cx="3343500" cy="112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a:t>Thank you for your attention!</a:t>
            </a:r>
            <a:endParaRPr sz="5000"/>
          </a:p>
        </p:txBody>
      </p:sp>
      <p:sp>
        <p:nvSpPr>
          <p:cNvPr id="797" name="Google Shape;797;p43"/>
          <p:cNvSpPr txBox="1"/>
          <p:nvPr/>
        </p:nvSpPr>
        <p:spPr>
          <a:xfrm>
            <a:off x="3213811" y="4333329"/>
            <a:ext cx="2337900" cy="303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000">
                <a:solidFill>
                  <a:schemeClr val="lt1"/>
                </a:solidFill>
                <a:latin typeface="Maven Pro"/>
                <a:ea typeface="Maven Pro"/>
                <a:cs typeface="Maven Pro"/>
                <a:sym typeface="Maven Pro"/>
              </a:rPr>
              <a:t>Please keep this slide for attribution</a:t>
            </a:r>
            <a:endParaRPr sz="1000">
              <a:solidFill>
                <a:schemeClr val="lt1"/>
              </a:solidFill>
              <a:latin typeface="Maven Pro"/>
              <a:ea typeface="Maven Pro"/>
              <a:cs typeface="Maven Pro"/>
              <a:sym typeface="Maven Pro"/>
            </a:endParaRPr>
          </a:p>
        </p:txBody>
      </p:sp>
      <p:sp>
        <p:nvSpPr>
          <p:cNvPr id="798" name="Google Shape;798;p43"/>
          <p:cNvSpPr/>
          <p:nvPr/>
        </p:nvSpPr>
        <p:spPr>
          <a:xfrm>
            <a:off x="-65247" y="971445"/>
            <a:ext cx="62397" cy="62143"/>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 name="Google Shape;799;p43"/>
          <p:cNvGrpSpPr/>
          <p:nvPr/>
        </p:nvGrpSpPr>
        <p:grpSpPr>
          <a:xfrm>
            <a:off x="7981434" y="-1177061"/>
            <a:ext cx="203789" cy="1274754"/>
            <a:chOff x="2877432" y="975334"/>
            <a:chExt cx="188886" cy="1181531"/>
          </a:xfrm>
        </p:grpSpPr>
        <p:sp>
          <p:nvSpPr>
            <p:cNvPr id="800" name="Google Shape;800;p4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 name="Google Shape;803;p43"/>
          <p:cNvSpPr/>
          <p:nvPr/>
        </p:nvSpPr>
        <p:spPr>
          <a:xfrm>
            <a:off x="9277943" y="-708433"/>
            <a:ext cx="9132" cy="2718429"/>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p:nvPr/>
        </p:nvSpPr>
        <p:spPr>
          <a:xfrm>
            <a:off x="335228" y="-685306"/>
            <a:ext cx="9132" cy="182233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2371050" y="3970025"/>
            <a:ext cx="4123500" cy="789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6"/>
          <p:cNvSpPr txBox="1"/>
          <p:nvPr/>
        </p:nvSpPr>
        <p:spPr>
          <a:xfrm>
            <a:off x="3400650" y="199525"/>
            <a:ext cx="23427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lt1"/>
                </a:solidFill>
                <a:latin typeface="Share Tech"/>
                <a:ea typeface="Share Tech"/>
                <a:cs typeface="Share Tech"/>
                <a:sym typeface="Share Tech"/>
              </a:rPr>
              <a:t>Table of contents</a:t>
            </a:r>
            <a:endParaRPr sz="2500">
              <a:solidFill>
                <a:schemeClr val="lt1"/>
              </a:solidFill>
              <a:latin typeface="Share Tech"/>
              <a:ea typeface="Share Tech"/>
              <a:cs typeface="Share Tech"/>
              <a:sym typeface="Share Tech"/>
            </a:endParaRPr>
          </a:p>
        </p:txBody>
      </p:sp>
      <p:sp>
        <p:nvSpPr>
          <p:cNvPr id="467" name="Google Shape;467;p26"/>
          <p:cNvSpPr txBox="1">
            <a:spLocks noGrp="1"/>
          </p:cNvSpPr>
          <p:nvPr>
            <p:ph type="title" idx="4294967295"/>
          </p:nvPr>
        </p:nvSpPr>
        <p:spPr>
          <a:xfrm>
            <a:off x="1898824" y="1942496"/>
            <a:ext cx="1402500" cy="3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Generalities</a:t>
            </a:r>
            <a:endParaRPr sz="1600"/>
          </a:p>
        </p:txBody>
      </p:sp>
      <p:sp>
        <p:nvSpPr>
          <p:cNvPr id="468" name="Google Shape;468;p26"/>
          <p:cNvSpPr/>
          <p:nvPr/>
        </p:nvSpPr>
        <p:spPr>
          <a:xfrm>
            <a:off x="1898814" y="1340300"/>
            <a:ext cx="489600" cy="458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 name="Google Shape;469;p26"/>
          <p:cNvCxnSpPr>
            <a:stCxn id="468" idx="1"/>
            <a:endCxn id="467" idx="1"/>
          </p:cNvCxnSpPr>
          <p:nvPr/>
        </p:nvCxnSpPr>
        <p:spPr>
          <a:xfrm>
            <a:off x="1898814" y="1569500"/>
            <a:ext cx="600" cy="5337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70" name="Google Shape;470;p26"/>
          <p:cNvSpPr/>
          <p:nvPr/>
        </p:nvSpPr>
        <p:spPr>
          <a:xfrm>
            <a:off x="1252792" y="520184"/>
            <a:ext cx="163803" cy="172544"/>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6"/>
          <p:cNvSpPr txBox="1">
            <a:spLocks noGrp="1"/>
          </p:cNvSpPr>
          <p:nvPr>
            <p:ph type="title" idx="4294967295"/>
          </p:nvPr>
        </p:nvSpPr>
        <p:spPr>
          <a:xfrm>
            <a:off x="3441687" y="1942496"/>
            <a:ext cx="1402500" cy="3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Main idea</a:t>
            </a:r>
            <a:endParaRPr sz="1600"/>
          </a:p>
        </p:txBody>
      </p:sp>
      <p:sp>
        <p:nvSpPr>
          <p:cNvPr id="472" name="Google Shape;472;p26"/>
          <p:cNvSpPr/>
          <p:nvPr/>
        </p:nvSpPr>
        <p:spPr>
          <a:xfrm>
            <a:off x="3441678" y="1340300"/>
            <a:ext cx="489600" cy="45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cxnSp>
        <p:nvCxnSpPr>
          <p:cNvPr id="473" name="Google Shape;473;p26"/>
          <p:cNvCxnSpPr>
            <a:stCxn id="472" idx="1"/>
            <a:endCxn id="471" idx="1"/>
          </p:cNvCxnSpPr>
          <p:nvPr/>
        </p:nvCxnSpPr>
        <p:spPr>
          <a:xfrm>
            <a:off x="3441678" y="1569500"/>
            <a:ext cx="600" cy="5337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74" name="Google Shape;474;p26"/>
          <p:cNvSpPr txBox="1">
            <a:spLocks noGrp="1"/>
          </p:cNvSpPr>
          <p:nvPr>
            <p:ph type="title" idx="4294967295"/>
          </p:nvPr>
        </p:nvSpPr>
        <p:spPr>
          <a:xfrm>
            <a:off x="4945458" y="1942764"/>
            <a:ext cx="1402500" cy="3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Previous activation functions</a:t>
            </a:r>
            <a:endParaRPr sz="1600"/>
          </a:p>
        </p:txBody>
      </p:sp>
      <p:sp>
        <p:nvSpPr>
          <p:cNvPr id="475" name="Google Shape;475;p26"/>
          <p:cNvSpPr/>
          <p:nvPr/>
        </p:nvSpPr>
        <p:spPr>
          <a:xfrm>
            <a:off x="4945449" y="1340568"/>
            <a:ext cx="489600" cy="45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 name="Google Shape;476;p26"/>
          <p:cNvCxnSpPr>
            <a:stCxn id="475" idx="1"/>
            <a:endCxn id="474" idx="1"/>
          </p:cNvCxnSpPr>
          <p:nvPr/>
        </p:nvCxnSpPr>
        <p:spPr>
          <a:xfrm>
            <a:off x="4945449" y="1569768"/>
            <a:ext cx="600" cy="5337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77" name="Google Shape;477;p26"/>
          <p:cNvSpPr txBox="1">
            <a:spLocks noGrp="1"/>
          </p:cNvSpPr>
          <p:nvPr>
            <p:ph type="title" idx="4294967295"/>
          </p:nvPr>
        </p:nvSpPr>
        <p:spPr>
          <a:xfrm>
            <a:off x="6655399" y="1942500"/>
            <a:ext cx="1402500" cy="3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Proposed activation functions</a:t>
            </a:r>
            <a:endParaRPr sz="1600"/>
          </a:p>
          <a:p>
            <a:pPr marL="0" lvl="0" indent="0" algn="l" rtl="0">
              <a:spcBef>
                <a:spcPts val="0"/>
              </a:spcBef>
              <a:spcAft>
                <a:spcPts val="0"/>
              </a:spcAft>
              <a:buNone/>
            </a:pPr>
            <a:endParaRPr sz="1600"/>
          </a:p>
        </p:txBody>
      </p:sp>
      <p:sp>
        <p:nvSpPr>
          <p:cNvPr id="478" name="Google Shape;478;p26"/>
          <p:cNvSpPr/>
          <p:nvPr/>
        </p:nvSpPr>
        <p:spPr>
          <a:xfrm>
            <a:off x="6655398" y="1340300"/>
            <a:ext cx="489600" cy="458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9" name="Google Shape;479;p26"/>
          <p:cNvCxnSpPr>
            <a:stCxn id="478" idx="1"/>
            <a:endCxn id="477" idx="1"/>
          </p:cNvCxnSpPr>
          <p:nvPr/>
        </p:nvCxnSpPr>
        <p:spPr>
          <a:xfrm>
            <a:off x="6655398" y="1569500"/>
            <a:ext cx="600" cy="5337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0" name="Google Shape;480;p26"/>
          <p:cNvSpPr txBox="1">
            <a:spLocks noGrp="1"/>
          </p:cNvSpPr>
          <p:nvPr>
            <p:ph type="title" idx="4294967295"/>
          </p:nvPr>
        </p:nvSpPr>
        <p:spPr>
          <a:xfrm>
            <a:off x="4158047" y="3713787"/>
            <a:ext cx="1402500" cy="3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Test benches</a:t>
            </a:r>
            <a:endParaRPr sz="1600"/>
          </a:p>
        </p:txBody>
      </p:sp>
      <p:sp>
        <p:nvSpPr>
          <p:cNvPr id="481" name="Google Shape;481;p26"/>
          <p:cNvSpPr/>
          <p:nvPr/>
        </p:nvSpPr>
        <p:spPr>
          <a:xfrm>
            <a:off x="4158038" y="3111591"/>
            <a:ext cx="489600" cy="4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 name="Google Shape;482;p26"/>
          <p:cNvCxnSpPr>
            <a:stCxn id="481" idx="1"/>
            <a:endCxn id="480" idx="1"/>
          </p:cNvCxnSpPr>
          <p:nvPr/>
        </p:nvCxnSpPr>
        <p:spPr>
          <a:xfrm>
            <a:off x="4158038" y="3340791"/>
            <a:ext cx="600" cy="5337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3" name="Google Shape;483;p26"/>
          <p:cNvSpPr txBox="1">
            <a:spLocks noGrp="1"/>
          </p:cNvSpPr>
          <p:nvPr>
            <p:ph type="title" idx="4294967295"/>
          </p:nvPr>
        </p:nvSpPr>
        <p:spPr>
          <a:xfrm>
            <a:off x="5813831" y="3705862"/>
            <a:ext cx="1161600" cy="3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Takeaway messages</a:t>
            </a:r>
            <a:endParaRPr sz="1600"/>
          </a:p>
        </p:txBody>
      </p:sp>
      <p:sp>
        <p:nvSpPr>
          <p:cNvPr id="484" name="Google Shape;484;p26"/>
          <p:cNvSpPr/>
          <p:nvPr/>
        </p:nvSpPr>
        <p:spPr>
          <a:xfrm>
            <a:off x="5813821" y="3103666"/>
            <a:ext cx="489600" cy="45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5" name="Google Shape;485;p26"/>
          <p:cNvCxnSpPr>
            <a:stCxn id="484" idx="1"/>
            <a:endCxn id="483" idx="1"/>
          </p:cNvCxnSpPr>
          <p:nvPr/>
        </p:nvCxnSpPr>
        <p:spPr>
          <a:xfrm>
            <a:off x="5813821" y="3332866"/>
            <a:ext cx="600" cy="5337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6" name="Google Shape;486;p26"/>
          <p:cNvSpPr txBox="1">
            <a:spLocks noGrp="1"/>
          </p:cNvSpPr>
          <p:nvPr>
            <p:ph type="title" idx="4294967295"/>
          </p:nvPr>
        </p:nvSpPr>
        <p:spPr>
          <a:xfrm>
            <a:off x="2588026" y="3705850"/>
            <a:ext cx="1343100" cy="3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Optimizers &amp; Loss functions</a:t>
            </a:r>
            <a:endParaRPr sz="1600"/>
          </a:p>
          <a:p>
            <a:pPr marL="0" lvl="0" indent="0" algn="l" rtl="0">
              <a:spcBef>
                <a:spcPts val="0"/>
              </a:spcBef>
              <a:spcAft>
                <a:spcPts val="0"/>
              </a:spcAft>
              <a:buNone/>
            </a:pPr>
            <a:endParaRPr sz="1600"/>
          </a:p>
        </p:txBody>
      </p:sp>
      <p:sp>
        <p:nvSpPr>
          <p:cNvPr id="487" name="Google Shape;487;p26"/>
          <p:cNvSpPr/>
          <p:nvPr/>
        </p:nvSpPr>
        <p:spPr>
          <a:xfrm>
            <a:off x="2587996" y="3103666"/>
            <a:ext cx="489600" cy="45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 name="Google Shape;488;p26"/>
          <p:cNvCxnSpPr>
            <a:stCxn id="487" idx="1"/>
            <a:endCxn id="486" idx="1"/>
          </p:cNvCxnSpPr>
          <p:nvPr/>
        </p:nvCxnSpPr>
        <p:spPr>
          <a:xfrm>
            <a:off x="2587996" y="3332866"/>
            <a:ext cx="600" cy="533700"/>
          </a:xfrm>
          <a:prstGeom prst="bentConnector3">
            <a:avLst>
              <a:gd name="adj1" fmla="val -39687500"/>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44"/>
          <p:cNvSpPr txBox="1">
            <a:spLocks noGrp="1"/>
          </p:cNvSpPr>
          <p:nvPr>
            <p:ph type="ctrTitle" idx="4"/>
          </p:nvPr>
        </p:nvSpPr>
        <p:spPr>
          <a:xfrm>
            <a:off x="469800" y="217400"/>
            <a:ext cx="5917500" cy="54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Proposed (parametric) activation functions</a:t>
            </a:r>
            <a:endParaRPr sz="2800"/>
          </a:p>
        </p:txBody>
      </p:sp>
      <p:sp>
        <p:nvSpPr>
          <p:cNvPr id="811" name="Google Shape;811;p44"/>
          <p:cNvSpPr txBox="1">
            <a:spLocks noGrp="1"/>
          </p:cNvSpPr>
          <p:nvPr>
            <p:ph type="ctrTitle"/>
          </p:nvPr>
        </p:nvSpPr>
        <p:spPr>
          <a:xfrm>
            <a:off x="781850" y="1195401"/>
            <a:ext cx="2454300" cy="47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RePSKU (RePSU▽)</a:t>
            </a:r>
            <a:endParaRPr sz="1800"/>
          </a:p>
        </p:txBody>
      </p:sp>
      <p:sp>
        <p:nvSpPr>
          <p:cNvPr id="812" name="Google Shape;812;p44"/>
          <p:cNvSpPr txBox="1">
            <a:spLocks noGrp="1"/>
          </p:cNvSpPr>
          <p:nvPr>
            <p:ph type="ctrTitle" idx="2"/>
          </p:nvPr>
        </p:nvSpPr>
        <p:spPr>
          <a:xfrm>
            <a:off x="781850" y="3546598"/>
            <a:ext cx="2472900" cy="47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RePSU</a:t>
            </a:r>
            <a:endParaRPr sz="1800"/>
          </a:p>
        </p:txBody>
      </p:sp>
      <p:sp>
        <p:nvSpPr>
          <p:cNvPr id="813" name="Google Shape;813;p44"/>
          <p:cNvSpPr/>
          <p:nvPr/>
        </p:nvSpPr>
        <p:spPr>
          <a:xfrm>
            <a:off x="469800" y="1304750"/>
            <a:ext cx="232800" cy="252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4"/>
          <p:cNvSpPr/>
          <p:nvPr/>
        </p:nvSpPr>
        <p:spPr>
          <a:xfrm>
            <a:off x="469800" y="3655950"/>
            <a:ext cx="232800" cy="252000"/>
          </a:xfrm>
          <a:prstGeom prst="rect">
            <a:avLst/>
          </a:pr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4"/>
          <p:cNvSpPr txBox="1">
            <a:spLocks noGrp="1"/>
          </p:cNvSpPr>
          <p:nvPr>
            <p:ph type="ctrTitle"/>
          </p:nvPr>
        </p:nvSpPr>
        <p:spPr>
          <a:xfrm>
            <a:off x="781850" y="2368801"/>
            <a:ext cx="2454300" cy="47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RePSHU (RePSU△) </a:t>
            </a:r>
            <a:endParaRPr sz="1800"/>
          </a:p>
        </p:txBody>
      </p:sp>
      <p:sp>
        <p:nvSpPr>
          <p:cNvPr id="816" name="Google Shape;816;p44"/>
          <p:cNvSpPr/>
          <p:nvPr/>
        </p:nvSpPr>
        <p:spPr>
          <a:xfrm>
            <a:off x="469800" y="2530650"/>
            <a:ext cx="232800" cy="2520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7" name="Google Shape;817;p44"/>
          <p:cNvPicPr preferRelativeResize="0"/>
          <p:nvPr/>
        </p:nvPicPr>
        <p:blipFill>
          <a:blip r:embed="rId3">
            <a:alphaModFix/>
          </a:blip>
          <a:stretch>
            <a:fillRect/>
          </a:stretch>
        </p:blipFill>
        <p:spPr>
          <a:xfrm>
            <a:off x="469800" y="1638450"/>
            <a:ext cx="2240300" cy="548900"/>
          </a:xfrm>
          <a:prstGeom prst="rect">
            <a:avLst/>
          </a:prstGeom>
          <a:noFill/>
          <a:ln>
            <a:noFill/>
          </a:ln>
        </p:spPr>
      </p:pic>
      <p:pic>
        <p:nvPicPr>
          <p:cNvPr id="818" name="Google Shape;818;p44"/>
          <p:cNvPicPr preferRelativeResize="0"/>
          <p:nvPr/>
        </p:nvPicPr>
        <p:blipFill>
          <a:blip r:embed="rId4">
            <a:alphaModFix/>
          </a:blip>
          <a:stretch>
            <a:fillRect/>
          </a:stretch>
        </p:blipFill>
        <p:spPr>
          <a:xfrm>
            <a:off x="469799" y="2868700"/>
            <a:ext cx="2240300" cy="325875"/>
          </a:xfrm>
          <a:prstGeom prst="rect">
            <a:avLst/>
          </a:prstGeom>
          <a:noFill/>
          <a:ln>
            <a:noFill/>
          </a:ln>
        </p:spPr>
      </p:pic>
      <p:grpSp>
        <p:nvGrpSpPr>
          <p:cNvPr id="819" name="Google Shape;819;p44"/>
          <p:cNvGrpSpPr/>
          <p:nvPr/>
        </p:nvGrpSpPr>
        <p:grpSpPr>
          <a:xfrm>
            <a:off x="469646" y="4017824"/>
            <a:ext cx="2664491" cy="325889"/>
            <a:chOff x="3654575" y="4574550"/>
            <a:chExt cx="2711950" cy="324300"/>
          </a:xfrm>
        </p:grpSpPr>
        <p:pic>
          <p:nvPicPr>
            <p:cNvPr id="820" name="Google Shape;820;p44"/>
            <p:cNvPicPr preferRelativeResize="0"/>
            <p:nvPr/>
          </p:nvPicPr>
          <p:blipFill rotWithShape="1">
            <a:blip r:embed="rId5">
              <a:alphaModFix/>
            </a:blip>
            <a:srcRect r="67147"/>
            <a:stretch/>
          </p:blipFill>
          <p:spPr>
            <a:xfrm>
              <a:off x="3654575" y="4574550"/>
              <a:ext cx="922224" cy="324300"/>
            </a:xfrm>
            <a:prstGeom prst="rect">
              <a:avLst/>
            </a:prstGeom>
            <a:noFill/>
            <a:ln>
              <a:noFill/>
            </a:ln>
          </p:spPr>
        </p:pic>
        <p:pic>
          <p:nvPicPr>
            <p:cNvPr id="821" name="Google Shape;821;p44"/>
            <p:cNvPicPr preferRelativeResize="0"/>
            <p:nvPr/>
          </p:nvPicPr>
          <p:blipFill rotWithShape="1">
            <a:blip r:embed="rId5">
              <a:alphaModFix/>
            </a:blip>
            <a:srcRect l="33011"/>
            <a:stretch/>
          </p:blipFill>
          <p:spPr>
            <a:xfrm>
              <a:off x="4500600" y="4574550"/>
              <a:ext cx="1865924" cy="324300"/>
            </a:xfrm>
            <a:prstGeom prst="rect">
              <a:avLst/>
            </a:prstGeom>
            <a:noFill/>
            <a:ln>
              <a:noFill/>
            </a:ln>
          </p:spPr>
        </p:pic>
      </p:grpSp>
      <p:pic>
        <p:nvPicPr>
          <p:cNvPr id="822" name="Google Shape;822;p44"/>
          <p:cNvPicPr preferRelativeResize="0"/>
          <p:nvPr/>
        </p:nvPicPr>
        <p:blipFill>
          <a:blip r:embed="rId6">
            <a:alphaModFix/>
          </a:blip>
          <a:stretch>
            <a:fillRect/>
          </a:stretch>
        </p:blipFill>
        <p:spPr>
          <a:xfrm>
            <a:off x="3483694" y="1406675"/>
            <a:ext cx="5215630" cy="2934925"/>
          </a:xfrm>
          <a:prstGeom prst="rect">
            <a:avLst/>
          </a:prstGeom>
          <a:noFill/>
          <a:ln w="38100" cap="flat" cmpd="sng">
            <a:solidFill>
              <a:schemeClr val="accent2"/>
            </a:solidFill>
            <a:prstDash val="solid"/>
            <a:round/>
            <a:headEnd type="none" w="sm" len="sm"/>
            <a:tailEnd type="none" w="sm" len="sm"/>
          </a:ln>
        </p:spPr>
      </p:pic>
      <p:pic>
        <p:nvPicPr>
          <p:cNvPr id="823" name="Google Shape;823;p44"/>
          <p:cNvPicPr preferRelativeResize="0"/>
          <p:nvPr/>
        </p:nvPicPr>
        <p:blipFill>
          <a:blip r:embed="rId7">
            <a:alphaModFix/>
          </a:blip>
          <a:stretch>
            <a:fillRect/>
          </a:stretch>
        </p:blipFill>
        <p:spPr>
          <a:xfrm>
            <a:off x="7322575" y="2969525"/>
            <a:ext cx="1376750" cy="1376750"/>
          </a:xfrm>
          <a:prstGeom prst="rect">
            <a:avLst/>
          </a:prstGeom>
          <a:noFill/>
          <a:ln w="38100" cap="flat" cmpd="sng">
            <a:solidFill>
              <a:schemeClr val="accent2"/>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27"/>
          <p:cNvSpPr/>
          <p:nvPr/>
        </p:nvSpPr>
        <p:spPr>
          <a:xfrm>
            <a:off x="5029575" y="3514675"/>
            <a:ext cx="1624200" cy="731400"/>
          </a:xfrm>
          <a:prstGeom prst="round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txBox="1">
            <a:spLocks noGrp="1"/>
          </p:cNvSpPr>
          <p:nvPr>
            <p:ph type="ctrTitle"/>
          </p:nvPr>
        </p:nvSpPr>
        <p:spPr>
          <a:xfrm>
            <a:off x="3778200" y="174775"/>
            <a:ext cx="1706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a:t>Generalities</a:t>
            </a:r>
            <a:endParaRPr sz="2500"/>
          </a:p>
        </p:txBody>
      </p:sp>
      <p:sp>
        <p:nvSpPr>
          <p:cNvPr id="495" name="Google Shape;495;p27"/>
          <p:cNvSpPr/>
          <p:nvPr/>
        </p:nvSpPr>
        <p:spPr>
          <a:xfrm>
            <a:off x="1550125" y="866450"/>
            <a:ext cx="548700" cy="5487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Maven Pro Black"/>
                <a:ea typeface="Maven Pro Black"/>
                <a:cs typeface="Maven Pro Black"/>
                <a:sym typeface="Maven Pro Black"/>
              </a:rPr>
              <a:t>x1</a:t>
            </a:r>
            <a:endParaRPr sz="1200">
              <a:solidFill>
                <a:schemeClr val="lt1"/>
              </a:solidFill>
              <a:latin typeface="Maven Pro Black"/>
              <a:ea typeface="Maven Pro Black"/>
              <a:cs typeface="Maven Pro Black"/>
              <a:sym typeface="Maven Pro Black"/>
            </a:endParaRPr>
          </a:p>
        </p:txBody>
      </p:sp>
      <p:sp>
        <p:nvSpPr>
          <p:cNvPr id="496" name="Google Shape;496;p27"/>
          <p:cNvSpPr/>
          <p:nvPr/>
        </p:nvSpPr>
        <p:spPr>
          <a:xfrm>
            <a:off x="1550125" y="1576950"/>
            <a:ext cx="548700" cy="5487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Maven Pro Black"/>
                <a:ea typeface="Maven Pro Black"/>
                <a:cs typeface="Maven Pro Black"/>
                <a:sym typeface="Maven Pro Black"/>
              </a:rPr>
              <a:t>x2</a:t>
            </a:r>
            <a:endParaRPr sz="1200">
              <a:solidFill>
                <a:schemeClr val="lt1"/>
              </a:solidFill>
              <a:latin typeface="Maven Pro Black"/>
              <a:ea typeface="Maven Pro Black"/>
              <a:cs typeface="Maven Pro Black"/>
              <a:sym typeface="Maven Pro Black"/>
            </a:endParaRPr>
          </a:p>
        </p:txBody>
      </p:sp>
      <p:sp>
        <p:nvSpPr>
          <p:cNvPr id="497" name="Google Shape;497;p27"/>
          <p:cNvSpPr/>
          <p:nvPr/>
        </p:nvSpPr>
        <p:spPr>
          <a:xfrm>
            <a:off x="1550125" y="2287450"/>
            <a:ext cx="548700" cy="5487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Maven Pro Black"/>
                <a:ea typeface="Maven Pro Black"/>
                <a:cs typeface="Maven Pro Black"/>
                <a:sym typeface="Maven Pro Black"/>
              </a:rPr>
              <a:t>x3</a:t>
            </a:r>
            <a:endParaRPr sz="1200">
              <a:solidFill>
                <a:schemeClr val="lt1"/>
              </a:solidFill>
              <a:latin typeface="Maven Pro Black"/>
              <a:ea typeface="Maven Pro Black"/>
              <a:cs typeface="Maven Pro Black"/>
              <a:sym typeface="Maven Pro Black"/>
            </a:endParaRPr>
          </a:p>
        </p:txBody>
      </p:sp>
      <p:sp>
        <p:nvSpPr>
          <p:cNvPr id="498" name="Google Shape;498;p27"/>
          <p:cNvSpPr/>
          <p:nvPr/>
        </p:nvSpPr>
        <p:spPr>
          <a:xfrm>
            <a:off x="1550125" y="3687550"/>
            <a:ext cx="548700" cy="5487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Maven Pro Black"/>
                <a:ea typeface="Maven Pro Black"/>
                <a:cs typeface="Maven Pro Black"/>
                <a:sym typeface="Maven Pro Black"/>
              </a:rPr>
              <a:t>xn</a:t>
            </a:r>
            <a:endParaRPr sz="1200">
              <a:solidFill>
                <a:schemeClr val="lt1"/>
              </a:solidFill>
              <a:latin typeface="Maven Pro Black"/>
              <a:ea typeface="Maven Pro Black"/>
              <a:cs typeface="Maven Pro Black"/>
              <a:sym typeface="Maven Pro Black"/>
            </a:endParaRPr>
          </a:p>
        </p:txBody>
      </p:sp>
      <p:sp>
        <p:nvSpPr>
          <p:cNvPr id="499" name="Google Shape;499;p27"/>
          <p:cNvSpPr/>
          <p:nvPr/>
        </p:nvSpPr>
        <p:spPr>
          <a:xfrm>
            <a:off x="1732975" y="2997950"/>
            <a:ext cx="183000" cy="1830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Maven Pro Black"/>
              <a:ea typeface="Maven Pro Black"/>
              <a:cs typeface="Maven Pro Black"/>
              <a:sym typeface="Maven Pro Black"/>
            </a:endParaRPr>
          </a:p>
        </p:txBody>
      </p:sp>
      <p:sp>
        <p:nvSpPr>
          <p:cNvPr id="500" name="Google Shape;500;p27"/>
          <p:cNvSpPr/>
          <p:nvPr/>
        </p:nvSpPr>
        <p:spPr>
          <a:xfrm>
            <a:off x="1732975" y="3342750"/>
            <a:ext cx="183000" cy="1830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Maven Pro Black"/>
              <a:ea typeface="Maven Pro Black"/>
              <a:cs typeface="Maven Pro Black"/>
              <a:sym typeface="Maven Pro Black"/>
            </a:endParaRPr>
          </a:p>
        </p:txBody>
      </p:sp>
      <p:sp>
        <p:nvSpPr>
          <p:cNvPr id="501" name="Google Shape;501;p27"/>
          <p:cNvSpPr/>
          <p:nvPr/>
        </p:nvSpPr>
        <p:spPr>
          <a:xfrm>
            <a:off x="3405375" y="2196100"/>
            <a:ext cx="731400" cy="7314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chemeClr val="lt1"/>
                </a:solidFill>
                <a:latin typeface="Maven Pro Black"/>
                <a:ea typeface="Maven Pro Black"/>
                <a:cs typeface="Maven Pro Black"/>
                <a:sym typeface="Maven Pro Black"/>
              </a:rPr>
              <a:t>∑</a:t>
            </a:r>
            <a:endParaRPr sz="2300">
              <a:solidFill>
                <a:schemeClr val="lt1"/>
              </a:solidFill>
              <a:latin typeface="Maven Pro Black"/>
              <a:ea typeface="Maven Pro Black"/>
              <a:cs typeface="Maven Pro Black"/>
              <a:sym typeface="Maven Pro Black"/>
            </a:endParaRPr>
          </a:p>
        </p:txBody>
      </p:sp>
      <p:cxnSp>
        <p:nvCxnSpPr>
          <p:cNvPr id="502" name="Google Shape;502;p27"/>
          <p:cNvCxnSpPr>
            <a:stCxn id="495" idx="6"/>
            <a:endCxn id="501" idx="2"/>
          </p:cNvCxnSpPr>
          <p:nvPr/>
        </p:nvCxnSpPr>
        <p:spPr>
          <a:xfrm>
            <a:off x="2098825" y="1140800"/>
            <a:ext cx="1306500" cy="1421100"/>
          </a:xfrm>
          <a:prstGeom prst="straightConnector1">
            <a:avLst/>
          </a:prstGeom>
          <a:noFill/>
          <a:ln w="19050" cap="flat" cmpd="sng">
            <a:solidFill>
              <a:schemeClr val="lt1"/>
            </a:solidFill>
            <a:prstDash val="solid"/>
            <a:round/>
            <a:headEnd type="none" w="med" len="med"/>
            <a:tailEnd type="none" w="med" len="med"/>
          </a:ln>
        </p:spPr>
      </p:cxnSp>
      <p:cxnSp>
        <p:nvCxnSpPr>
          <p:cNvPr id="503" name="Google Shape;503;p27"/>
          <p:cNvCxnSpPr>
            <a:stCxn id="496" idx="6"/>
            <a:endCxn id="501" idx="2"/>
          </p:cNvCxnSpPr>
          <p:nvPr/>
        </p:nvCxnSpPr>
        <p:spPr>
          <a:xfrm>
            <a:off x="2098825" y="1851300"/>
            <a:ext cx="1306500" cy="710400"/>
          </a:xfrm>
          <a:prstGeom prst="straightConnector1">
            <a:avLst/>
          </a:prstGeom>
          <a:noFill/>
          <a:ln w="19050" cap="flat" cmpd="sng">
            <a:solidFill>
              <a:schemeClr val="lt1"/>
            </a:solidFill>
            <a:prstDash val="solid"/>
            <a:round/>
            <a:headEnd type="none" w="med" len="med"/>
            <a:tailEnd type="none" w="med" len="med"/>
          </a:ln>
        </p:spPr>
      </p:cxnSp>
      <p:cxnSp>
        <p:nvCxnSpPr>
          <p:cNvPr id="504" name="Google Shape;504;p27"/>
          <p:cNvCxnSpPr>
            <a:stCxn id="497" idx="6"/>
            <a:endCxn id="501" idx="2"/>
          </p:cNvCxnSpPr>
          <p:nvPr/>
        </p:nvCxnSpPr>
        <p:spPr>
          <a:xfrm>
            <a:off x="2098825" y="2561800"/>
            <a:ext cx="1306500" cy="0"/>
          </a:xfrm>
          <a:prstGeom prst="straightConnector1">
            <a:avLst/>
          </a:prstGeom>
          <a:noFill/>
          <a:ln w="19050" cap="flat" cmpd="sng">
            <a:solidFill>
              <a:schemeClr val="lt1"/>
            </a:solidFill>
            <a:prstDash val="solid"/>
            <a:round/>
            <a:headEnd type="none" w="med" len="med"/>
            <a:tailEnd type="none" w="med" len="med"/>
          </a:ln>
        </p:spPr>
      </p:cxnSp>
      <p:cxnSp>
        <p:nvCxnSpPr>
          <p:cNvPr id="505" name="Google Shape;505;p27"/>
          <p:cNvCxnSpPr>
            <a:stCxn id="498" idx="6"/>
            <a:endCxn id="501" idx="2"/>
          </p:cNvCxnSpPr>
          <p:nvPr/>
        </p:nvCxnSpPr>
        <p:spPr>
          <a:xfrm rot="10800000" flipH="1">
            <a:off x="2098825" y="2561800"/>
            <a:ext cx="1306500" cy="1400100"/>
          </a:xfrm>
          <a:prstGeom prst="straightConnector1">
            <a:avLst/>
          </a:prstGeom>
          <a:noFill/>
          <a:ln w="19050" cap="flat" cmpd="sng">
            <a:solidFill>
              <a:schemeClr val="lt1"/>
            </a:solidFill>
            <a:prstDash val="solid"/>
            <a:round/>
            <a:headEnd type="none" w="med" len="med"/>
            <a:tailEnd type="none" w="med" len="med"/>
          </a:ln>
        </p:spPr>
      </p:cxnSp>
      <p:sp>
        <p:nvSpPr>
          <p:cNvPr id="506" name="Google Shape;506;p27"/>
          <p:cNvSpPr/>
          <p:nvPr/>
        </p:nvSpPr>
        <p:spPr>
          <a:xfrm>
            <a:off x="3496725" y="3458950"/>
            <a:ext cx="548700" cy="548700"/>
          </a:xfrm>
          <a:prstGeom prst="ellips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accent6"/>
                </a:solidFill>
                <a:latin typeface="Maven Pro Black"/>
                <a:ea typeface="Maven Pro Black"/>
                <a:cs typeface="Maven Pro Black"/>
                <a:sym typeface="Maven Pro Black"/>
              </a:rPr>
              <a:t>b</a:t>
            </a:r>
            <a:endParaRPr sz="1300">
              <a:solidFill>
                <a:schemeClr val="accent6"/>
              </a:solidFill>
              <a:latin typeface="Maven Pro Black"/>
              <a:ea typeface="Maven Pro Black"/>
              <a:cs typeface="Maven Pro Black"/>
              <a:sym typeface="Maven Pro Black"/>
            </a:endParaRPr>
          </a:p>
        </p:txBody>
      </p:sp>
      <p:cxnSp>
        <p:nvCxnSpPr>
          <p:cNvPr id="507" name="Google Shape;507;p27"/>
          <p:cNvCxnSpPr>
            <a:stCxn id="506" idx="0"/>
            <a:endCxn id="501" idx="4"/>
          </p:cNvCxnSpPr>
          <p:nvPr/>
        </p:nvCxnSpPr>
        <p:spPr>
          <a:xfrm rot="10800000">
            <a:off x="3771075" y="2927650"/>
            <a:ext cx="0" cy="531300"/>
          </a:xfrm>
          <a:prstGeom prst="straightConnector1">
            <a:avLst/>
          </a:prstGeom>
          <a:noFill/>
          <a:ln w="19050" cap="flat" cmpd="sng">
            <a:solidFill>
              <a:schemeClr val="lt1"/>
            </a:solidFill>
            <a:prstDash val="solid"/>
            <a:round/>
            <a:headEnd type="none" w="med" len="med"/>
            <a:tailEnd type="triangle" w="med" len="med"/>
          </a:ln>
        </p:spPr>
      </p:cxnSp>
      <p:sp>
        <p:nvSpPr>
          <p:cNvPr id="508" name="Google Shape;508;p27"/>
          <p:cNvSpPr/>
          <p:nvPr/>
        </p:nvSpPr>
        <p:spPr>
          <a:xfrm>
            <a:off x="5181975" y="2196100"/>
            <a:ext cx="731400" cy="7314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lt1"/>
                </a:solidFill>
                <a:latin typeface="Maven Pro Black"/>
                <a:ea typeface="Maven Pro Black"/>
                <a:cs typeface="Maven Pro Black"/>
                <a:sym typeface="Maven Pro Black"/>
              </a:rPr>
              <a:t>f</a:t>
            </a:r>
            <a:endParaRPr sz="2800">
              <a:solidFill>
                <a:schemeClr val="lt1"/>
              </a:solidFill>
              <a:latin typeface="Maven Pro Black"/>
              <a:ea typeface="Maven Pro Black"/>
              <a:cs typeface="Maven Pro Black"/>
              <a:sym typeface="Maven Pro Black"/>
            </a:endParaRPr>
          </a:p>
        </p:txBody>
      </p:sp>
      <p:cxnSp>
        <p:nvCxnSpPr>
          <p:cNvPr id="509" name="Google Shape;509;p27"/>
          <p:cNvCxnSpPr>
            <a:stCxn id="501" idx="6"/>
            <a:endCxn id="508" idx="2"/>
          </p:cNvCxnSpPr>
          <p:nvPr/>
        </p:nvCxnSpPr>
        <p:spPr>
          <a:xfrm>
            <a:off x="4136775" y="2561800"/>
            <a:ext cx="1045200" cy="0"/>
          </a:xfrm>
          <a:prstGeom prst="straightConnector1">
            <a:avLst/>
          </a:prstGeom>
          <a:noFill/>
          <a:ln w="28575" cap="flat" cmpd="sng">
            <a:solidFill>
              <a:schemeClr val="lt1"/>
            </a:solidFill>
            <a:prstDash val="solid"/>
            <a:round/>
            <a:headEnd type="none" w="med" len="med"/>
            <a:tailEnd type="triangle" w="med" len="med"/>
          </a:ln>
        </p:spPr>
      </p:cxnSp>
      <p:sp>
        <p:nvSpPr>
          <p:cNvPr id="510" name="Google Shape;510;p27"/>
          <p:cNvSpPr/>
          <p:nvPr/>
        </p:nvSpPr>
        <p:spPr>
          <a:xfrm>
            <a:off x="6958575" y="2196100"/>
            <a:ext cx="731400" cy="73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accent5"/>
                </a:solidFill>
                <a:latin typeface="Maven Pro Black"/>
                <a:ea typeface="Maven Pro Black"/>
                <a:cs typeface="Maven Pro Black"/>
                <a:sym typeface="Maven Pro Black"/>
              </a:rPr>
              <a:t>Y</a:t>
            </a:r>
            <a:endParaRPr sz="2800">
              <a:solidFill>
                <a:schemeClr val="accent5"/>
              </a:solidFill>
              <a:latin typeface="Maven Pro Black"/>
              <a:ea typeface="Maven Pro Black"/>
              <a:cs typeface="Maven Pro Black"/>
              <a:sym typeface="Maven Pro Black"/>
            </a:endParaRPr>
          </a:p>
        </p:txBody>
      </p:sp>
      <p:cxnSp>
        <p:nvCxnSpPr>
          <p:cNvPr id="511" name="Google Shape;511;p27"/>
          <p:cNvCxnSpPr>
            <a:stCxn id="508" idx="6"/>
            <a:endCxn id="510" idx="2"/>
          </p:cNvCxnSpPr>
          <p:nvPr/>
        </p:nvCxnSpPr>
        <p:spPr>
          <a:xfrm>
            <a:off x="5913375" y="2561800"/>
            <a:ext cx="1045200" cy="0"/>
          </a:xfrm>
          <a:prstGeom prst="straightConnector1">
            <a:avLst/>
          </a:prstGeom>
          <a:noFill/>
          <a:ln w="28575" cap="flat" cmpd="sng">
            <a:solidFill>
              <a:schemeClr val="lt1"/>
            </a:solidFill>
            <a:prstDash val="solid"/>
            <a:round/>
            <a:headEnd type="none" w="med" len="med"/>
            <a:tailEnd type="triangle" w="med" len="med"/>
          </a:ln>
        </p:spPr>
      </p:cxnSp>
      <p:sp>
        <p:nvSpPr>
          <p:cNvPr id="512" name="Google Shape;512;p27"/>
          <p:cNvSpPr txBox="1"/>
          <p:nvPr/>
        </p:nvSpPr>
        <p:spPr>
          <a:xfrm>
            <a:off x="2189075" y="1072075"/>
            <a:ext cx="5487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accent6"/>
                </a:solidFill>
                <a:latin typeface="Maven Pro Black"/>
                <a:ea typeface="Maven Pro Black"/>
                <a:cs typeface="Maven Pro Black"/>
                <a:sym typeface="Maven Pro Black"/>
              </a:rPr>
              <a:t>w1</a:t>
            </a:r>
            <a:endParaRPr sz="1500">
              <a:solidFill>
                <a:schemeClr val="accent6"/>
              </a:solidFill>
              <a:latin typeface="Maven Pro Black"/>
              <a:ea typeface="Maven Pro Black"/>
              <a:cs typeface="Maven Pro Black"/>
              <a:sym typeface="Maven Pro Black"/>
            </a:endParaRPr>
          </a:p>
        </p:txBody>
      </p:sp>
      <p:sp>
        <p:nvSpPr>
          <p:cNvPr id="513" name="Google Shape;513;p27"/>
          <p:cNvSpPr txBox="1"/>
          <p:nvPr/>
        </p:nvSpPr>
        <p:spPr>
          <a:xfrm>
            <a:off x="2189075" y="1643600"/>
            <a:ext cx="5487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accent6"/>
                </a:solidFill>
                <a:latin typeface="Maven Pro Black"/>
                <a:ea typeface="Maven Pro Black"/>
                <a:cs typeface="Maven Pro Black"/>
                <a:sym typeface="Maven Pro Black"/>
              </a:rPr>
              <a:t>w2</a:t>
            </a:r>
            <a:endParaRPr sz="1500">
              <a:solidFill>
                <a:schemeClr val="accent6"/>
              </a:solidFill>
              <a:latin typeface="Maven Pro Black"/>
              <a:ea typeface="Maven Pro Black"/>
              <a:cs typeface="Maven Pro Black"/>
              <a:sym typeface="Maven Pro Black"/>
            </a:endParaRPr>
          </a:p>
        </p:txBody>
      </p:sp>
      <p:sp>
        <p:nvSpPr>
          <p:cNvPr id="514" name="Google Shape;514;p27"/>
          <p:cNvSpPr txBox="1"/>
          <p:nvPr/>
        </p:nvSpPr>
        <p:spPr>
          <a:xfrm>
            <a:off x="2189075" y="2215125"/>
            <a:ext cx="5487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accent6"/>
                </a:solidFill>
                <a:latin typeface="Maven Pro Black"/>
                <a:ea typeface="Maven Pro Black"/>
                <a:cs typeface="Maven Pro Black"/>
                <a:sym typeface="Maven Pro Black"/>
              </a:rPr>
              <a:t>w3</a:t>
            </a:r>
            <a:endParaRPr sz="1500">
              <a:solidFill>
                <a:schemeClr val="accent6"/>
              </a:solidFill>
              <a:latin typeface="Maven Pro Black"/>
              <a:ea typeface="Maven Pro Black"/>
              <a:cs typeface="Maven Pro Black"/>
              <a:sym typeface="Maven Pro Black"/>
            </a:endParaRPr>
          </a:p>
        </p:txBody>
      </p:sp>
      <p:sp>
        <p:nvSpPr>
          <p:cNvPr id="515" name="Google Shape;515;p27"/>
          <p:cNvSpPr txBox="1"/>
          <p:nvPr/>
        </p:nvSpPr>
        <p:spPr>
          <a:xfrm>
            <a:off x="2189075" y="3110250"/>
            <a:ext cx="5487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accent6"/>
                </a:solidFill>
                <a:latin typeface="Maven Pro Black"/>
                <a:ea typeface="Maven Pro Black"/>
                <a:cs typeface="Maven Pro Black"/>
                <a:sym typeface="Maven Pro Black"/>
              </a:rPr>
              <a:t>wn</a:t>
            </a:r>
            <a:endParaRPr sz="1500">
              <a:solidFill>
                <a:schemeClr val="accent6"/>
              </a:solidFill>
              <a:latin typeface="Maven Pro Black"/>
              <a:ea typeface="Maven Pro Black"/>
              <a:cs typeface="Maven Pro Black"/>
              <a:sym typeface="Maven Pro Black"/>
            </a:endParaRPr>
          </a:p>
        </p:txBody>
      </p:sp>
      <p:sp>
        <p:nvSpPr>
          <p:cNvPr id="516" name="Google Shape;516;p27"/>
          <p:cNvSpPr txBox="1">
            <a:spLocks noGrp="1"/>
          </p:cNvSpPr>
          <p:nvPr>
            <p:ph type="title" idx="4294967295"/>
          </p:nvPr>
        </p:nvSpPr>
        <p:spPr>
          <a:xfrm>
            <a:off x="5212925" y="3550225"/>
            <a:ext cx="1259400" cy="66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accent6"/>
                </a:solidFill>
              </a:rPr>
              <a:t>wn: Weight</a:t>
            </a:r>
            <a:endParaRPr sz="1600">
              <a:solidFill>
                <a:schemeClr val="accent6"/>
              </a:solidFill>
            </a:endParaRPr>
          </a:p>
          <a:p>
            <a:pPr marL="0" lvl="0" indent="0" algn="l" rtl="0">
              <a:spcBef>
                <a:spcPts val="0"/>
              </a:spcBef>
              <a:spcAft>
                <a:spcPts val="0"/>
              </a:spcAft>
              <a:buNone/>
            </a:pPr>
            <a:r>
              <a:rPr lang="en" sz="1600">
                <a:solidFill>
                  <a:schemeClr val="accent6"/>
                </a:solidFill>
              </a:rPr>
              <a:t>b: Bias </a:t>
            </a:r>
            <a:endParaRPr sz="1600">
              <a:solidFill>
                <a:schemeClr val="accent6"/>
              </a:solidFill>
            </a:endParaRPr>
          </a:p>
        </p:txBody>
      </p:sp>
      <p:sp>
        <p:nvSpPr>
          <p:cNvPr id="517" name="Google Shape;517;p27"/>
          <p:cNvSpPr/>
          <p:nvPr/>
        </p:nvSpPr>
        <p:spPr>
          <a:xfrm>
            <a:off x="6971700" y="3514675"/>
            <a:ext cx="1624200" cy="731400"/>
          </a:xfrm>
          <a:prstGeom prst="round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txBox="1">
            <a:spLocks noGrp="1"/>
          </p:cNvSpPr>
          <p:nvPr>
            <p:ph type="title" idx="4294967295"/>
          </p:nvPr>
        </p:nvSpPr>
        <p:spPr>
          <a:xfrm>
            <a:off x="7147950" y="3550225"/>
            <a:ext cx="1259400" cy="66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accent4"/>
                </a:solidFill>
              </a:rPr>
              <a:t>f: Activation Function</a:t>
            </a:r>
            <a:endParaRPr sz="1600">
              <a:solidFill>
                <a:schemeClr val="accent4"/>
              </a:solidFill>
            </a:endParaRPr>
          </a:p>
        </p:txBody>
      </p:sp>
      <p:sp>
        <p:nvSpPr>
          <p:cNvPr id="519" name="Google Shape;519;p27"/>
          <p:cNvSpPr txBox="1">
            <a:spLocks noGrp="1"/>
          </p:cNvSpPr>
          <p:nvPr>
            <p:ph type="title" idx="4294967295"/>
          </p:nvPr>
        </p:nvSpPr>
        <p:spPr>
          <a:xfrm>
            <a:off x="5029575" y="4246075"/>
            <a:ext cx="1624200" cy="466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300" b="1"/>
              <a:t>Learnable Parameters</a:t>
            </a:r>
            <a:endParaRPr sz="1300" b="1"/>
          </a:p>
        </p:txBody>
      </p:sp>
      <p:sp>
        <p:nvSpPr>
          <p:cNvPr id="520" name="Google Shape;520;p27"/>
          <p:cNvSpPr txBox="1">
            <a:spLocks noGrp="1"/>
          </p:cNvSpPr>
          <p:nvPr>
            <p:ph type="title" idx="4294967295"/>
          </p:nvPr>
        </p:nvSpPr>
        <p:spPr>
          <a:xfrm>
            <a:off x="6971700" y="4246075"/>
            <a:ext cx="1624200" cy="466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300" b="1"/>
              <a:t>Static Function</a:t>
            </a:r>
            <a:endParaRPr sz="1300" b="1"/>
          </a:p>
        </p:txBody>
      </p:sp>
      <p:sp>
        <p:nvSpPr>
          <p:cNvPr id="521" name="Google Shape;521;p27"/>
          <p:cNvSpPr txBox="1">
            <a:spLocks noGrp="1"/>
          </p:cNvSpPr>
          <p:nvPr>
            <p:ph type="ctrTitle"/>
          </p:nvPr>
        </p:nvSpPr>
        <p:spPr>
          <a:xfrm rot="-5400000">
            <a:off x="-482825" y="2272900"/>
            <a:ext cx="22584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300" b="1"/>
              <a:t>Artificial Neuron</a:t>
            </a:r>
            <a:endParaRPr sz="23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28"/>
          <p:cNvSpPr txBox="1">
            <a:spLocks noGrp="1"/>
          </p:cNvSpPr>
          <p:nvPr>
            <p:ph type="body" idx="1"/>
          </p:nvPr>
        </p:nvSpPr>
        <p:spPr>
          <a:xfrm>
            <a:off x="618825" y="1122600"/>
            <a:ext cx="4247400" cy="29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 Sigmoid &amp; ReLU are non-parametric nonlinear activation functions of the early-stage neural transfer functions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 The nonlinear new class of Rectified Parametric Sigmoid Units (RePSU) inherits from their best qualities</a:t>
            </a:r>
            <a:endParaRPr sz="1400"/>
          </a:p>
          <a:p>
            <a:pPr marL="0" lvl="0" indent="0" algn="l" rtl="0">
              <a:spcBef>
                <a:spcPts val="0"/>
              </a:spcBef>
              <a:spcAft>
                <a:spcPts val="0"/>
              </a:spcAft>
              <a:buNone/>
            </a:pPr>
            <a:endParaRPr sz="1400"/>
          </a:p>
          <a:p>
            <a:pPr marL="0" lvl="0" indent="0" algn="just" rtl="0">
              <a:spcBef>
                <a:spcPts val="0"/>
              </a:spcBef>
              <a:spcAft>
                <a:spcPts val="0"/>
              </a:spcAft>
              <a:buNone/>
            </a:pPr>
            <a:r>
              <a:rPr lang="en" sz="1400"/>
              <a:t>- By using a joint parameterization, a neural network can capture both linear and nonlinear relationships within the data, leading to improved model accuracy, better performance and a faster execution time</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
        <p:nvSpPr>
          <p:cNvPr id="527" name="Google Shape;527;p28"/>
          <p:cNvSpPr txBox="1">
            <a:spLocks noGrp="1"/>
          </p:cNvSpPr>
          <p:nvPr>
            <p:ph type="ctrTitle"/>
          </p:nvPr>
        </p:nvSpPr>
        <p:spPr>
          <a:xfrm>
            <a:off x="3778200" y="174775"/>
            <a:ext cx="1587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a:t>Main idea</a:t>
            </a:r>
            <a:endParaRPr sz="2500"/>
          </a:p>
        </p:txBody>
      </p:sp>
      <p:grpSp>
        <p:nvGrpSpPr>
          <p:cNvPr id="528" name="Google Shape;528;p28"/>
          <p:cNvGrpSpPr/>
          <p:nvPr/>
        </p:nvGrpSpPr>
        <p:grpSpPr>
          <a:xfrm>
            <a:off x="5703392" y="907586"/>
            <a:ext cx="2479192" cy="3197809"/>
            <a:chOff x="2501950" y="1507050"/>
            <a:chExt cx="2392350" cy="2696525"/>
          </a:xfrm>
        </p:grpSpPr>
        <p:sp>
          <p:nvSpPr>
            <p:cNvPr id="529" name="Google Shape;52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28"/>
          <p:cNvGrpSpPr/>
          <p:nvPr/>
        </p:nvGrpSpPr>
        <p:grpSpPr>
          <a:xfrm>
            <a:off x="8182408" y="-1035826"/>
            <a:ext cx="1992007" cy="3283204"/>
            <a:chOff x="4882900" y="-64350"/>
            <a:chExt cx="2493750" cy="2922300"/>
          </a:xfrm>
        </p:grpSpPr>
        <p:sp>
          <p:nvSpPr>
            <p:cNvPr id="549" name="Google Shape;54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54" name="Google Shape;554;p28"/>
          <p:cNvPicPr preferRelativeResize="0"/>
          <p:nvPr/>
        </p:nvPicPr>
        <p:blipFill rotWithShape="1">
          <a:blip r:embed="rId3">
            <a:alphaModFix/>
          </a:blip>
          <a:srcRect r="50181"/>
          <a:stretch/>
        </p:blipFill>
        <p:spPr>
          <a:xfrm>
            <a:off x="6196750" y="1122600"/>
            <a:ext cx="1681274" cy="1357350"/>
          </a:xfrm>
          <a:prstGeom prst="rect">
            <a:avLst/>
          </a:prstGeom>
          <a:noFill/>
          <a:ln>
            <a:noFill/>
          </a:ln>
        </p:spPr>
      </p:pic>
      <p:pic>
        <p:nvPicPr>
          <p:cNvPr id="555" name="Google Shape;555;p28"/>
          <p:cNvPicPr preferRelativeResize="0"/>
          <p:nvPr/>
        </p:nvPicPr>
        <p:blipFill rotWithShape="1">
          <a:blip r:embed="rId3">
            <a:alphaModFix/>
          </a:blip>
          <a:srcRect l="52271"/>
          <a:stretch/>
        </p:blipFill>
        <p:spPr>
          <a:xfrm>
            <a:off x="6196750" y="2562750"/>
            <a:ext cx="1681274" cy="1303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29"/>
          <p:cNvSpPr txBox="1">
            <a:spLocks noGrp="1"/>
          </p:cNvSpPr>
          <p:nvPr>
            <p:ph type="ctrTitle"/>
          </p:nvPr>
        </p:nvSpPr>
        <p:spPr>
          <a:xfrm>
            <a:off x="1694975" y="1533851"/>
            <a:ext cx="2454300" cy="43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SWISH/PSWISH</a:t>
            </a:r>
            <a:endParaRPr sz="1800"/>
          </a:p>
        </p:txBody>
      </p:sp>
      <p:sp>
        <p:nvSpPr>
          <p:cNvPr id="561" name="Google Shape;561;p29"/>
          <p:cNvSpPr/>
          <p:nvPr/>
        </p:nvSpPr>
        <p:spPr>
          <a:xfrm>
            <a:off x="1462163" y="1625500"/>
            <a:ext cx="232800" cy="252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txBox="1">
            <a:spLocks noGrp="1"/>
          </p:cNvSpPr>
          <p:nvPr>
            <p:ph type="ctrTitle"/>
          </p:nvPr>
        </p:nvSpPr>
        <p:spPr>
          <a:xfrm>
            <a:off x="1829350" y="3316726"/>
            <a:ext cx="2454300" cy="43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MISH/PMISH</a:t>
            </a:r>
            <a:endParaRPr sz="1800"/>
          </a:p>
        </p:txBody>
      </p:sp>
      <p:sp>
        <p:nvSpPr>
          <p:cNvPr id="563" name="Google Shape;563;p29"/>
          <p:cNvSpPr/>
          <p:nvPr/>
        </p:nvSpPr>
        <p:spPr>
          <a:xfrm>
            <a:off x="1462175" y="3408375"/>
            <a:ext cx="232800" cy="25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4" name="Google Shape;564;p29"/>
          <p:cNvPicPr preferRelativeResize="0"/>
          <p:nvPr/>
        </p:nvPicPr>
        <p:blipFill>
          <a:blip r:embed="rId3">
            <a:alphaModFix/>
          </a:blip>
          <a:stretch>
            <a:fillRect/>
          </a:stretch>
        </p:blipFill>
        <p:spPr>
          <a:xfrm>
            <a:off x="1462163" y="2050174"/>
            <a:ext cx="1820346" cy="435300"/>
          </a:xfrm>
          <a:prstGeom prst="rect">
            <a:avLst/>
          </a:prstGeom>
          <a:noFill/>
          <a:ln w="38100" cap="flat" cmpd="sng">
            <a:solidFill>
              <a:schemeClr val="accent2"/>
            </a:solidFill>
            <a:prstDash val="solid"/>
            <a:round/>
            <a:headEnd type="none" w="sm" len="sm"/>
            <a:tailEnd type="none" w="sm" len="sm"/>
          </a:ln>
        </p:spPr>
      </p:pic>
      <p:pic>
        <p:nvPicPr>
          <p:cNvPr id="565" name="Google Shape;565;p29"/>
          <p:cNvPicPr preferRelativeResize="0"/>
          <p:nvPr/>
        </p:nvPicPr>
        <p:blipFill>
          <a:blip r:embed="rId4">
            <a:alphaModFix/>
          </a:blip>
          <a:stretch>
            <a:fillRect/>
          </a:stretch>
        </p:blipFill>
        <p:spPr>
          <a:xfrm>
            <a:off x="1462163" y="3822725"/>
            <a:ext cx="2298200" cy="729875"/>
          </a:xfrm>
          <a:prstGeom prst="rect">
            <a:avLst/>
          </a:prstGeom>
          <a:noFill/>
          <a:ln w="38100" cap="flat" cmpd="sng">
            <a:solidFill>
              <a:schemeClr val="accent2"/>
            </a:solidFill>
            <a:prstDash val="solid"/>
            <a:round/>
            <a:headEnd type="none" w="sm" len="sm"/>
            <a:tailEnd type="none" w="sm" len="sm"/>
          </a:ln>
        </p:spPr>
      </p:pic>
      <p:pic>
        <p:nvPicPr>
          <p:cNvPr id="566" name="Google Shape;566;p29"/>
          <p:cNvPicPr preferRelativeResize="0"/>
          <p:nvPr/>
        </p:nvPicPr>
        <p:blipFill>
          <a:blip r:embed="rId5">
            <a:alphaModFix/>
          </a:blip>
          <a:stretch>
            <a:fillRect/>
          </a:stretch>
        </p:blipFill>
        <p:spPr>
          <a:xfrm>
            <a:off x="4758713" y="3303575"/>
            <a:ext cx="2999300" cy="1613950"/>
          </a:xfrm>
          <a:prstGeom prst="rect">
            <a:avLst/>
          </a:prstGeom>
          <a:noFill/>
          <a:ln w="38100" cap="flat" cmpd="sng">
            <a:solidFill>
              <a:schemeClr val="accent2"/>
            </a:solidFill>
            <a:prstDash val="solid"/>
            <a:round/>
            <a:headEnd type="none" w="sm" len="sm"/>
            <a:tailEnd type="none" w="sm" len="sm"/>
          </a:ln>
        </p:spPr>
      </p:pic>
      <p:pic>
        <p:nvPicPr>
          <p:cNvPr id="567" name="Google Shape;567;p29"/>
          <p:cNvPicPr preferRelativeResize="0"/>
          <p:nvPr/>
        </p:nvPicPr>
        <p:blipFill>
          <a:blip r:embed="rId6">
            <a:alphaModFix/>
          </a:blip>
          <a:stretch>
            <a:fillRect/>
          </a:stretch>
        </p:blipFill>
        <p:spPr>
          <a:xfrm>
            <a:off x="4758711" y="1362800"/>
            <a:ext cx="2999301" cy="1501875"/>
          </a:xfrm>
          <a:prstGeom prst="rect">
            <a:avLst/>
          </a:prstGeom>
          <a:noFill/>
          <a:ln w="38100" cap="flat" cmpd="sng">
            <a:solidFill>
              <a:schemeClr val="accent2"/>
            </a:solidFill>
            <a:prstDash val="solid"/>
            <a:round/>
            <a:headEnd type="none" w="sm" len="sm"/>
            <a:tailEnd type="none" w="sm" len="sm"/>
          </a:ln>
        </p:spPr>
      </p:pic>
      <p:sp>
        <p:nvSpPr>
          <p:cNvPr id="568" name="Google Shape;568;p29"/>
          <p:cNvSpPr txBox="1">
            <a:spLocks noGrp="1"/>
          </p:cNvSpPr>
          <p:nvPr>
            <p:ph type="ctrTitle" idx="4"/>
          </p:nvPr>
        </p:nvSpPr>
        <p:spPr>
          <a:xfrm>
            <a:off x="617625" y="243325"/>
            <a:ext cx="5148300" cy="89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Previous (non-parametric/parametric) activation functions</a:t>
            </a:r>
            <a:endParaRPr sz="2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pic>
        <p:nvPicPr>
          <p:cNvPr id="573" name="Google Shape;573;p30"/>
          <p:cNvPicPr preferRelativeResize="0"/>
          <p:nvPr/>
        </p:nvPicPr>
        <p:blipFill>
          <a:blip r:embed="rId3">
            <a:alphaModFix/>
          </a:blip>
          <a:stretch>
            <a:fillRect/>
          </a:stretch>
        </p:blipFill>
        <p:spPr>
          <a:xfrm>
            <a:off x="3297100" y="1275500"/>
            <a:ext cx="5456999" cy="3070775"/>
          </a:xfrm>
          <a:prstGeom prst="rect">
            <a:avLst/>
          </a:prstGeom>
          <a:noFill/>
          <a:ln w="38100" cap="flat" cmpd="sng">
            <a:solidFill>
              <a:schemeClr val="accent2"/>
            </a:solidFill>
            <a:prstDash val="solid"/>
            <a:round/>
            <a:headEnd type="none" w="sm" len="sm"/>
            <a:tailEnd type="none" w="sm" len="sm"/>
          </a:ln>
        </p:spPr>
      </p:pic>
      <p:sp>
        <p:nvSpPr>
          <p:cNvPr id="574" name="Google Shape;574;p30"/>
          <p:cNvSpPr txBox="1">
            <a:spLocks noGrp="1"/>
          </p:cNvSpPr>
          <p:nvPr>
            <p:ph type="ctrTitle" idx="4"/>
          </p:nvPr>
        </p:nvSpPr>
        <p:spPr>
          <a:xfrm>
            <a:off x="469800" y="217400"/>
            <a:ext cx="5917500" cy="54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Proposed (parametric) activation functions</a:t>
            </a:r>
            <a:endParaRPr sz="2800"/>
          </a:p>
        </p:txBody>
      </p:sp>
      <p:sp>
        <p:nvSpPr>
          <p:cNvPr id="575" name="Google Shape;575;p30"/>
          <p:cNvSpPr txBox="1">
            <a:spLocks noGrp="1"/>
          </p:cNvSpPr>
          <p:nvPr>
            <p:ph type="ctrTitle"/>
          </p:nvPr>
        </p:nvSpPr>
        <p:spPr>
          <a:xfrm>
            <a:off x="629450" y="1347801"/>
            <a:ext cx="2454300" cy="47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RePSKU (RePSU▽)</a:t>
            </a:r>
            <a:endParaRPr sz="1800"/>
          </a:p>
        </p:txBody>
      </p:sp>
      <p:sp>
        <p:nvSpPr>
          <p:cNvPr id="576" name="Google Shape;576;p30"/>
          <p:cNvSpPr/>
          <p:nvPr/>
        </p:nvSpPr>
        <p:spPr>
          <a:xfrm>
            <a:off x="317400" y="1457150"/>
            <a:ext cx="232800" cy="252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7" name="Google Shape;577;p30"/>
          <p:cNvPicPr preferRelativeResize="0"/>
          <p:nvPr/>
        </p:nvPicPr>
        <p:blipFill>
          <a:blip r:embed="rId4">
            <a:alphaModFix/>
          </a:blip>
          <a:stretch>
            <a:fillRect/>
          </a:stretch>
        </p:blipFill>
        <p:spPr>
          <a:xfrm>
            <a:off x="317400" y="1790850"/>
            <a:ext cx="2553025" cy="625525"/>
          </a:xfrm>
          <a:prstGeom prst="rect">
            <a:avLst/>
          </a:prstGeom>
          <a:noFill/>
          <a:ln w="38100" cap="flat" cmpd="sng">
            <a:solidFill>
              <a:schemeClr val="accent2"/>
            </a:solidFill>
            <a:prstDash val="solid"/>
            <a:round/>
            <a:headEnd type="none" w="sm" len="sm"/>
            <a:tailEnd type="none" w="sm" len="sm"/>
          </a:ln>
        </p:spPr>
      </p:pic>
      <p:pic>
        <p:nvPicPr>
          <p:cNvPr id="578" name="Google Shape;578;p30"/>
          <p:cNvPicPr preferRelativeResize="0"/>
          <p:nvPr/>
        </p:nvPicPr>
        <p:blipFill>
          <a:blip r:embed="rId5">
            <a:alphaModFix/>
          </a:blip>
          <a:stretch>
            <a:fillRect/>
          </a:stretch>
        </p:blipFill>
        <p:spPr>
          <a:xfrm>
            <a:off x="844537" y="2847525"/>
            <a:ext cx="1498752" cy="1498752"/>
          </a:xfrm>
          <a:prstGeom prst="rect">
            <a:avLst/>
          </a:prstGeom>
          <a:noFill/>
          <a:ln w="38100" cap="flat" cmpd="sng">
            <a:solidFill>
              <a:schemeClr val="accent2"/>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31"/>
          <p:cNvSpPr/>
          <p:nvPr/>
        </p:nvSpPr>
        <p:spPr>
          <a:xfrm>
            <a:off x="72175" y="4192175"/>
            <a:ext cx="867000" cy="90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txBox="1">
            <a:spLocks noGrp="1"/>
          </p:cNvSpPr>
          <p:nvPr>
            <p:ph type="ctrTitle" idx="4"/>
          </p:nvPr>
        </p:nvSpPr>
        <p:spPr>
          <a:xfrm>
            <a:off x="3784350" y="244950"/>
            <a:ext cx="1575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Optimizers</a:t>
            </a:r>
            <a:endParaRPr sz="2500"/>
          </a:p>
        </p:txBody>
      </p:sp>
      <p:pic>
        <p:nvPicPr>
          <p:cNvPr id="585" name="Google Shape;585;p31"/>
          <p:cNvPicPr preferRelativeResize="0"/>
          <p:nvPr/>
        </p:nvPicPr>
        <p:blipFill rotWithShape="1">
          <a:blip r:embed="rId3">
            <a:alphaModFix/>
          </a:blip>
          <a:srcRect l="20390" t="7161" r="20556" b="11820"/>
          <a:stretch/>
        </p:blipFill>
        <p:spPr>
          <a:xfrm>
            <a:off x="4706550" y="1766800"/>
            <a:ext cx="4218501" cy="3135425"/>
          </a:xfrm>
          <a:prstGeom prst="rect">
            <a:avLst/>
          </a:prstGeom>
          <a:noFill/>
          <a:ln w="38100" cap="flat" cmpd="sng">
            <a:solidFill>
              <a:schemeClr val="accent2"/>
            </a:solidFill>
            <a:prstDash val="solid"/>
            <a:round/>
            <a:headEnd type="none" w="sm" len="sm"/>
            <a:tailEnd type="none" w="sm" len="sm"/>
          </a:ln>
        </p:spPr>
      </p:pic>
      <p:pic>
        <p:nvPicPr>
          <p:cNvPr id="586" name="Google Shape;586;p31"/>
          <p:cNvPicPr preferRelativeResize="0"/>
          <p:nvPr/>
        </p:nvPicPr>
        <p:blipFill>
          <a:blip r:embed="rId4">
            <a:alphaModFix/>
          </a:blip>
          <a:stretch>
            <a:fillRect/>
          </a:stretch>
        </p:blipFill>
        <p:spPr>
          <a:xfrm>
            <a:off x="7572875" y="244950"/>
            <a:ext cx="1352177" cy="1352202"/>
          </a:xfrm>
          <a:prstGeom prst="rect">
            <a:avLst/>
          </a:prstGeom>
          <a:noFill/>
          <a:ln w="38100" cap="flat" cmpd="sng">
            <a:solidFill>
              <a:schemeClr val="accent2"/>
            </a:solidFill>
            <a:prstDash val="solid"/>
            <a:round/>
            <a:headEnd type="none" w="sm" len="sm"/>
            <a:tailEnd type="none" w="sm" len="sm"/>
          </a:ln>
        </p:spPr>
      </p:pic>
      <p:sp>
        <p:nvSpPr>
          <p:cNvPr id="587" name="Google Shape;587;p31"/>
          <p:cNvSpPr txBox="1"/>
          <p:nvPr/>
        </p:nvSpPr>
        <p:spPr>
          <a:xfrm>
            <a:off x="195725" y="1196950"/>
            <a:ext cx="73854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 b="1">
                <a:solidFill>
                  <a:schemeClr val="lt1"/>
                </a:solidFill>
                <a:latin typeface="Maven Pro"/>
                <a:ea typeface="Maven Pro"/>
                <a:cs typeface="Maven Pro"/>
                <a:sym typeface="Maven Pro"/>
              </a:rPr>
              <a:t>Optimizers are used to minimize the loss function during training.</a:t>
            </a:r>
            <a:endParaRPr>
              <a:solidFill>
                <a:schemeClr val="lt1"/>
              </a:solidFill>
              <a:latin typeface="Maven Pro"/>
              <a:ea typeface="Maven Pro"/>
              <a:cs typeface="Maven Pro"/>
              <a:sym typeface="Maven Pro"/>
            </a:endParaRPr>
          </a:p>
        </p:txBody>
      </p:sp>
      <p:sp>
        <p:nvSpPr>
          <p:cNvPr id="588" name="Google Shape;588;p31"/>
          <p:cNvSpPr txBox="1"/>
          <p:nvPr/>
        </p:nvSpPr>
        <p:spPr>
          <a:xfrm>
            <a:off x="195725" y="1860625"/>
            <a:ext cx="44163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lt1"/>
                </a:solidFill>
                <a:latin typeface="Maven Pro"/>
                <a:ea typeface="Maven Pro"/>
                <a:cs typeface="Maven Pro"/>
                <a:sym typeface="Maven Pro"/>
              </a:rPr>
              <a:t>There are several differences between optimizers including:</a:t>
            </a:r>
            <a:endParaRPr sz="1300">
              <a:solidFill>
                <a:schemeClr val="lt1"/>
              </a:solidFill>
              <a:latin typeface="Maven Pro"/>
              <a:ea typeface="Maven Pro"/>
              <a:cs typeface="Maven Pro"/>
              <a:sym typeface="Maven Pro"/>
            </a:endParaRPr>
          </a:p>
          <a:p>
            <a:pPr marL="0" lvl="0" indent="0" algn="l" rtl="0">
              <a:spcBef>
                <a:spcPts val="0"/>
              </a:spcBef>
              <a:spcAft>
                <a:spcPts val="0"/>
              </a:spcAft>
              <a:buNone/>
            </a:pPr>
            <a:endParaRPr sz="1300">
              <a:solidFill>
                <a:schemeClr val="lt1"/>
              </a:solidFill>
              <a:latin typeface="Maven Pro"/>
              <a:ea typeface="Maven Pro"/>
              <a:cs typeface="Maven Pro"/>
              <a:sym typeface="Maven Pro"/>
            </a:endParaRPr>
          </a:p>
          <a:p>
            <a:pPr marL="457200" lvl="0" indent="-311150" algn="l" rtl="0">
              <a:spcBef>
                <a:spcPts val="0"/>
              </a:spcBef>
              <a:spcAft>
                <a:spcPts val="0"/>
              </a:spcAft>
              <a:buClr>
                <a:schemeClr val="lt1"/>
              </a:buClr>
              <a:buSzPts val="1300"/>
              <a:buFont typeface="Maven Pro"/>
              <a:buChar char="●"/>
            </a:pPr>
            <a:r>
              <a:rPr lang="en" sz="1300">
                <a:solidFill>
                  <a:schemeClr val="lt1"/>
                </a:solidFill>
                <a:latin typeface="Maven Pro"/>
                <a:ea typeface="Maven Pro"/>
                <a:cs typeface="Maven Pro"/>
                <a:sym typeface="Maven Pro"/>
              </a:rPr>
              <a:t>Update rule: Some optimizers use momentum, while others use adaptive learning rates or a combination of both.</a:t>
            </a:r>
            <a:endParaRPr sz="1300">
              <a:solidFill>
                <a:schemeClr val="lt1"/>
              </a:solidFill>
              <a:latin typeface="Maven Pro"/>
              <a:ea typeface="Maven Pro"/>
              <a:cs typeface="Maven Pro"/>
              <a:sym typeface="Maven Pro"/>
            </a:endParaRPr>
          </a:p>
          <a:p>
            <a:pPr marL="457200" lvl="0" indent="0" algn="l" rtl="0">
              <a:spcBef>
                <a:spcPts val="0"/>
              </a:spcBef>
              <a:spcAft>
                <a:spcPts val="0"/>
              </a:spcAft>
              <a:buNone/>
            </a:pPr>
            <a:endParaRPr sz="1300">
              <a:solidFill>
                <a:schemeClr val="lt1"/>
              </a:solidFill>
              <a:latin typeface="Maven Pro"/>
              <a:ea typeface="Maven Pro"/>
              <a:cs typeface="Maven Pro"/>
              <a:sym typeface="Maven Pro"/>
            </a:endParaRPr>
          </a:p>
          <a:p>
            <a:pPr marL="457200" lvl="0" indent="-311150" algn="l" rtl="0">
              <a:spcBef>
                <a:spcPts val="0"/>
              </a:spcBef>
              <a:spcAft>
                <a:spcPts val="0"/>
              </a:spcAft>
              <a:buClr>
                <a:schemeClr val="lt1"/>
              </a:buClr>
              <a:buSzPts val="1300"/>
              <a:buFont typeface="Maven Pro"/>
              <a:buChar char="●"/>
            </a:pPr>
            <a:r>
              <a:rPr lang="en" sz="1300">
                <a:solidFill>
                  <a:schemeClr val="lt1"/>
                </a:solidFill>
                <a:latin typeface="Maven Pro"/>
                <a:ea typeface="Maven Pro"/>
                <a:cs typeface="Maven Pro"/>
                <a:sym typeface="Maven Pro"/>
              </a:rPr>
              <a:t>Learning rate: Different optimizers have different ways of adapting the learning rate, such as using a fixed rate, adaptive rate, or a schedule.</a:t>
            </a:r>
            <a:endParaRPr sz="1300">
              <a:solidFill>
                <a:schemeClr val="lt1"/>
              </a:solidFill>
              <a:latin typeface="Maven Pro"/>
              <a:ea typeface="Maven Pro"/>
              <a:cs typeface="Maven Pro"/>
              <a:sym typeface="Maven Pro"/>
            </a:endParaRPr>
          </a:p>
          <a:p>
            <a:pPr marL="0" lvl="0" indent="0" algn="l" rtl="0">
              <a:spcBef>
                <a:spcPts val="0"/>
              </a:spcBef>
              <a:spcAft>
                <a:spcPts val="0"/>
              </a:spcAft>
              <a:buNone/>
            </a:pPr>
            <a:endParaRPr sz="1300">
              <a:solidFill>
                <a:schemeClr val="lt1"/>
              </a:solidFill>
              <a:latin typeface="Maven Pro"/>
              <a:ea typeface="Maven Pro"/>
              <a:cs typeface="Maven Pro"/>
              <a:sym typeface="Maven Pro"/>
            </a:endParaRPr>
          </a:p>
          <a:p>
            <a:pPr marL="0" lvl="0" indent="0" algn="l" rtl="0">
              <a:spcBef>
                <a:spcPts val="0"/>
              </a:spcBef>
              <a:spcAft>
                <a:spcPts val="0"/>
              </a:spcAft>
              <a:buNone/>
            </a:pPr>
            <a:r>
              <a:rPr lang="en" sz="1300">
                <a:solidFill>
                  <a:schemeClr val="lt1"/>
                </a:solidFill>
                <a:latin typeface="Maven Pro"/>
                <a:ea typeface="Maven Pro"/>
                <a:cs typeface="Maven Pro"/>
                <a:sym typeface="Maven Pro"/>
              </a:rPr>
              <a:t>Optimizers also differ in their memory requirements, convergence rates, robustness to noise, computation efficiency, and hyperparameters.</a:t>
            </a:r>
            <a:endParaRPr sz="1300">
              <a:solidFill>
                <a:schemeClr val="lt1"/>
              </a:solidFill>
              <a:latin typeface="Maven Pro"/>
              <a:ea typeface="Maven Pro"/>
              <a:cs typeface="Maven Pro"/>
              <a:sym typeface="Maven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2"/>
          <p:cNvSpPr txBox="1">
            <a:spLocks noGrp="1"/>
          </p:cNvSpPr>
          <p:nvPr>
            <p:ph type="ctrTitle"/>
          </p:nvPr>
        </p:nvSpPr>
        <p:spPr>
          <a:xfrm>
            <a:off x="3130950" y="105575"/>
            <a:ext cx="26658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Loss functions</a:t>
            </a:r>
            <a:endParaRPr sz="2500"/>
          </a:p>
        </p:txBody>
      </p:sp>
      <p:sp>
        <p:nvSpPr>
          <p:cNvPr id="594" name="Google Shape;594;p32"/>
          <p:cNvSpPr txBox="1"/>
          <p:nvPr/>
        </p:nvSpPr>
        <p:spPr>
          <a:xfrm>
            <a:off x="186000" y="973300"/>
            <a:ext cx="79443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 b="1">
                <a:solidFill>
                  <a:schemeClr val="lt1"/>
                </a:solidFill>
                <a:latin typeface="Maven Pro"/>
                <a:ea typeface="Maven Pro"/>
                <a:cs typeface="Maven Pro"/>
                <a:sym typeface="Maven Pro"/>
              </a:rPr>
              <a:t>Loss functions are used to capture the difference between the actual and predicted values.</a:t>
            </a:r>
            <a:endParaRPr>
              <a:solidFill>
                <a:schemeClr val="lt1"/>
              </a:solidFill>
              <a:latin typeface="Maven Pro"/>
              <a:ea typeface="Maven Pro"/>
              <a:cs typeface="Maven Pro"/>
              <a:sym typeface="Maven Pro"/>
            </a:endParaRPr>
          </a:p>
        </p:txBody>
      </p:sp>
      <p:sp>
        <p:nvSpPr>
          <p:cNvPr id="595" name="Google Shape;595;p32"/>
          <p:cNvSpPr txBox="1"/>
          <p:nvPr/>
        </p:nvSpPr>
        <p:spPr>
          <a:xfrm>
            <a:off x="187600" y="1452250"/>
            <a:ext cx="6038700" cy="338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lt1"/>
                </a:solidFill>
                <a:latin typeface="Maven Pro"/>
                <a:ea typeface="Maven Pro"/>
                <a:cs typeface="Maven Pro"/>
                <a:sym typeface="Maven Pro"/>
              </a:rPr>
              <a:t>Loss functions are mainly classified into two different categories: Classification loss and Regression loss.</a:t>
            </a:r>
            <a:endParaRPr sz="1300">
              <a:solidFill>
                <a:schemeClr val="lt1"/>
              </a:solidFill>
              <a:latin typeface="Maven Pro"/>
              <a:ea typeface="Maven Pro"/>
              <a:cs typeface="Maven Pro"/>
              <a:sym typeface="Maven Pro"/>
            </a:endParaRPr>
          </a:p>
          <a:p>
            <a:pPr marL="0" lvl="0" indent="0" algn="l" rtl="0">
              <a:spcBef>
                <a:spcPts val="0"/>
              </a:spcBef>
              <a:spcAft>
                <a:spcPts val="0"/>
              </a:spcAft>
              <a:buNone/>
            </a:pPr>
            <a:endParaRPr sz="1300">
              <a:solidFill>
                <a:schemeClr val="lt1"/>
              </a:solidFill>
              <a:latin typeface="Maven Pro"/>
              <a:ea typeface="Maven Pro"/>
              <a:cs typeface="Maven Pro"/>
              <a:sym typeface="Maven Pro"/>
            </a:endParaRPr>
          </a:p>
          <a:p>
            <a:pPr marL="457200" lvl="0" indent="-311150" algn="l" rtl="0">
              <a:spcBef>
                <a:spcPts val="0"/>
              </a:spcBef>
              <a:spcAft>
                <a:spcPts val="0"/>
              </a:spcAft>
              <a:buClr>
                <a:schemeClr val="accent3"/>
              </a:buClr>
              <a:buSzPts val="1300"/>
              <a:buFont typeface="Maven Pro"/>
              <a:buChar char="●"/>
            </a:pPr>
            <a:r>
              <a:rPr lang="en" sz="1300">
                <a:solidFill>
                  <a:schemeClr val="accent3"/>
                </a:solidFill>
                <a:latin typeface="Maven Pro"/>
                <a:ea typeface="Maven Pro"/>
                <a:cs typeface="Maven Pro"/>
                <a:sym typeface="Maven Pro"/>
              </a:rPr>
              <a:t>Classification losses:</a:t>
            </a:r>
            <a:endParaRPr sz="1300">
              <a:solidFill>
                <a:schemeClr val="accent3"/>
              </a:solidFill>
              <a:latin typeface="Maven Pro"/>
              <a:ea typeface="Maven Pro"/>
              <a:cs typeface="Maven Pro"/>
              <a:sym typeface="Maven Pro"/>
            </a:endParaRPr>
          </a:p>
          <a:p>
            <a:pPr marL="457200" lvl="0" indent="0" algn="l" rtl="0">
              <a:spcBef>
                <a:spcPts val="0"/>
              </a:spcBef>
              <a:spcAft>
                <a:spcPts val="0"/>
              </a:spcAft>
              <a:buNone/>
            </a:pPr>
            <a:r>
              <a:rPr lang="en" sz="1300" u="sng">
                <a:solidFill>
                  <a:schemeClr val="lt1"/>
                </a:solidFill>
                <a:latin typeface="Maven Pro"/>
                <a:ea typeface="Maven Pro"/>
                <a:cs typeface="Maven Pro"/>
                <a:sym typeface="Maven Pro"/>
              </a:rPr>
              <a:t>* (Binary) Cross-Entropy:</a:t>
            </a:r>
            <a:r>
              <a:rPr lang="en" sz="1300">
                <a:solidFill>
                  <a:schemeClr val="lt1"/>
                </a:solidFill>
                <a:latin typeface="Maven Pro"/>
                <a:ea typeface="Maven Pro"/>
                <a:cs typeface="Maven Pro"/>
                <a:sym typeface="Maven Pro"/>
              </a:rPr>
              <a:t> the most commonly used loss function for classification problems.</a:t>
            </a:r>
            <a:endParaRPr sz="1300">
              <a:solidFill>
                <a:schemeClr val="lt1"/>
              </a:solidFill>
              <a:latin typeface="Maven Pro"/>
              <a:ea typeface="Maven Pro"/>
              <a:cs typeface="Maven Pro"/>
              <a:sym typeface="Maven Pro"/>
            </a:endParaRPr>
          </a:p>
          <a:p>
            <a:pPr marL="0" lvl="0" indent="0" algn="l" rtl="0">
              <a:spcBef>
                <a:spcPts val="0"/>
              </a:spcBef>
              <a:spcAft>
                <a:spcPts val="0"/>
              </a:spcAft>
              <a:buNone/>
            </a:pPr>
            <a:endParaRPr sz="1300">
              <a:solidFill>
                <a:schemeClr val="lt1"/>
              </a:solidFill>
              <a:latin typeface="Maven Pro"/>
              <a:ea typeface="Maven Pro"/>
              <a:cs typeface="Maven Pro"/>
              <a:sym typeface="Maven Pro"/>
            </a:endParaRPr>
          </a:p>
          <a:p>
            <a:pPr marL="457200" lvl="0" indent="0" algn="l" rtl="0">
              <a:spcBef>
                <a:spcPts val="0"/>
              </a:spcBef>
              <a:spcAft>
                <a:spcPts val="0"/>
              </a:spcAft>
              <a:buNone/>
            </a:pPr>
            <a:r>
              <a:rPr lang="en" sz="1300" u="sng">
                <a:solidFill>
                  <a:schemeClr val="lt1"/>
                </a:solidFill>
                <a:latin typeface="Maven Pro"/>
                <a:ea typeface="Maven Pro"/>
                <a:cs typeface="Maven Pro"/>
                <a:sym typeface="Maven Pro"/>
              </a:rPr>
              <a:t>* Categorical Cross-Entropy:</a:t>
            </a:r>
            <a:r>
              <a:rPr lang="en" sz="1300">
                <a:solidFill>
                  <a:schemeClr val="lt1"/>
                </a:solidFill>
                <a:latin typeface="Maven Pro"/>
                <a:ea typeface="Maven Pro"/>
                <a:cs typeface="Maven Pro"/>
                <a:sym typeface="Maven Pro"/>
              </a:rPr>
              <a:t> for multi-class classification problems where the classes are not mutually exclusive.</a:t>
            </a:r>
            <a:endParaRPr sz="1300">
              <a:solidFill>
                <a:schemeClr val="lt1"/>
              </a:solidFill>
              <a:latin typeface="Maven Pro"/>
              <a:ea typeface="Maven Pro"/>
              <a:cs typeface="Maven Pro"/>
              <a:sym typeface="Maven Pro"/>
            </a:endParaRPr>
          </a:p>
          <a:p>
            <a:pPr marL="0" lvl="0" indent="0" algn="l" rtl="0">
              <a:spcBef>
                <a:spcPts val="0"/>
              </a:spcBef>
              <a:spcAft>
                <a:spcPts val="0"/>
              </a:spcAft>
              <a:buNone/>
            </a:pPr>
            <a:endParaRPr sz="1300">
              <a:solidFill>
                <a:schemeClr val="lt1"/>
              </a:solidFill>
              <a:latin typeface="Maven Pro"/>
              <a:ea typeface="Maven Pro"/>
              <a:cs typeface="Maven Pro"/>
              <a:sym typeface="Maven Pro"/>
            </a:endParaRPr>
          </a:p>
          <a:p>
            <a:pPr marL="457200" lvl="0" indent="-311150" algn="l" rtl="0">
              <a:spcBef>
                <a:spcPts val="0"/>
              </a:spcBef>
              <a:spcAft>
                <a:spcPts val="0"/>
              </a:spcAft>
              <a:buClr>
                <a:schemeClr val="accent3"/>
              </a:buClr>
              <a:buSzPts val="1300"/>
              <a:buFont typeface="Maven Pro"/>
              <a:buChar char="●"/>
            </a:pPr>
            <a:r>
              <a:rPr lang="en" sz="1300">
                <a:solidFill>
                  <a:schemeClr val="accent3"/>
                </a:solidFill>
                <a:latin typeface="Maven Pro"/>
                <a:ea typeface="Maven Pro"/>
                <a:cs typeface="Maven Pro"/>
                <a:sym typeface="Maven Pro"/>
              </a:rPr>
              <a:t>Regression losses:</a:t>
            </a:r>
            <a:endParaRPr sz="1300">
              <a:solidFill>
                <a:schemeClr val="accent3"/>
              </a:solidFill>
              <a:latin typeface="Maven Pro"/>
              <a:ea typeface="Maven Pro"/>
              <a:cs typeface="Maven Pro"/>
              <a:sym typeface="Maven Pro"/>
            </a:endParaRPr>
          </a:p>
          <a:p>
            <a:pPr marL="457200" lvl="0" indent="0" algn="l" rtl="0">
              <a:spcBef>
                <a:spcPts val="0"/>
              </a:spcBef>
              <a:spcAft>
                <a:spcPts val="0"/>
              </a:spcAft>
              <a:buNone/>
            </a:pPr>
            <a:r>
              <a:rPr lang="en" sz="1300" u="sng">
                <a:solidFill>
                  <a:schemeClr val="lt1"/>
                </a:solidFill>
                <a:latin typeface="Maven Pro"/>
                <a:ea typeface="Maven Pro"/>
                <a:cs typeface="Maven Pro"/>
                <a:sym typeface="Maven Pro"/>
              </a:rPr>
              <a:t>* Mean Squared Error (MSE):</a:t>
            </a:r>
            <a:r>
              <a:rPr lang="en" sz="1300">
                <a:solidFill>
                  <a:schemeClr val="lt1"/>
                </a:solidFill>
                <a:latin typeface="Maven Pro"/>
                <a:ea typeface="Maven Pro"/>
                <a:cs typeface="Maven Pro"/>
                <a:sym typeface="Maven Pro"/>
              </a:rPr>
              <a:t> the most commonly used loss function for regression problems.</a:t>
            </a:r>
            <a:endParaRPr sz="1300">
              <a:solidFill>
                <a:schemeClr val="lt1"/>
              </a:solidFill>
              <a:latin typeface="Maven Pro"/>
              <a:ea typeface="Maven Pro"/>
              <a:cs typeface="Maven Pro"/>
              <a:sym typeface="Maven Pro"/>
            </a:endParaRPr>
          </a:p>
          <a:p>
            <a:pPr marL="0" lvl="0" indent="0" algn="l" rtl="0">
              <a:spcBef>
                <a:spcPts val="0"/>
              </a:spcBef>
              <a:spcAft>
                <a:spcPts val="0"/>
              </a:spcAft>
              <a:buNone/>
            </a:pPr>
            <a:endParaRPr sz="1300">
              <a:solidFill>
                <a:schemeClr val="lt1"/>
              </a:solidFill>
              <a:latin typeface="Maven Pro"/>
              <a:ea typeface="Maven Pro"/>
              <a:cs typeface="Maven Pro"/>
              <a:sym typeface="Maven Pro"/>
            </a:endParaRPr>
          </a:p>
          <a:p>
            <a:pPr marL="457200" lvl="0" indent="0" algn="l" rtl="0">
              <a:spcBef>
                <a:spcPts val="0"/>
              </a:spcBef>
              <a:spcAft>
                <a:spcPts val="0"/>
              </a:spcAft>
              <a:buNone/>
            </a:pPr>
            <a:r>
              <a:rPr lang="en" sz="1300" u="sng">
                <a:solidFill>
                  <a:schemeClr val="lt1"/>
                </a:solidFill>
                <a:latin typeface="Maven Pro"/>
                <a:ea typeface="Maven Pro"/>
                <a:cs typeface="Maven Pro"/>
                <a:sym typeface="Maven Pro"/>
              </a:rPr>
              <a:t>* Mean Absolute Error (MAE):</a:t>
            </a:r>
            <a:r>
              <a:rPr lang="en" sz="1300">
                <a:solidFill>
                  <a:schemeClr val="lt1"/>
                </a:solidFill>
                <a:latin typeface="Maven Pro"/>
                <a:ea typeface="Maven Pro"/>
                <a:cs typeface="Maven Pro"/>
                <a:sym typeface="Maven Pro"/>
              </a:rPr>
              <a:t> this measures the average absolute difference between the predicted and actual values.</a:t>
            </a:r>
            <a:endParaRPr sz="1300">
              <a:solidFill>
                <a:schemeClr val="lt1"/>
              </a:solidFill>
              <a:latin typeface="Maven Pro"/>
              <a:ea typeface="Maven Pro"/>
              <a:cs typeface="Maven Pro"/>
              <a:sym typeface="Maven Pro"/>
            </a:endParaRPr>
          </a:p>
        </p:txBody>
      </p:sp>
      <p:pic>
        <p:nvPicPr>
          <p:cNvPr id="596" name="Google Shape;596;p32"/>
          <p:cNvPicPr preferRelativeResize="0"/>
          <p:nvPr/>
        </p:nvPicPr>
        <p:blipFill>
          <a:blip r:embed="rId3">
            <a:alphaModFix/>
          </a:blip>
          <a:stretch>
            <a:fillRect/>
          </a:stretch>
        </p:blipFill>
        <p:spPr>
          <a:xfrm>
            <a:off x="6226300" y="2356626"/>
            <a:ext cx="2665800" cy="338334"/>
          </a:xfrm>
          <a:prstGeom prst="rect">
            <a:avLst/>
          </a:prstGeom>
          <a:noFill/>
          <a:ln>
            <a:noFill/>
          </a:ln>
        </p:spPr>
      </p:pic>
      <p:pic>
        <p:nvPicPr>
          <p:cNvPr id="597" name="Google Shape;597;p32"/>
          <p:cNvPicPr preferRelativeResize="0"/>
          <p:nvPr/>
        </p:nvPicPr>
        <p:blipFill>
          <a:blip r:embed="rId4">
            <a:alphaModFix/>
          </a:blip>
          <a:stretch>
            <a:fillRect/>
          </a:stretch>
        </p:blipFill>
        <p:spPr>
          <a:xfrm>
            <a:off x="6953375" y="2920300"/>
            <a:ext cx="1067185" cy="400200"/>
          </a:xfrm>
          <a:prstGeom prst="rect">
            <a:avLst/>
          </a:prstGeom>
          <a:noFill/>
          <a:ln>
            <a:noFill/>
          </a:ln>
        </p:spPr>
      </p:pic>
      <p:pic>
        <p:nvPicPr>
          <p:cNvPr id="598" name="Google Shape;598;p32"/>
          <p:cNvPicPr preferRelativeResize="0"/>
          <p:nvPr/>
        </p:nvPicPr>
        <p:blipFill rotWithShape="1">
          <a:blip r:embed="rId5">
            <a:alphaModFix/>
          </a:blip>
          <a:srcRect l="14643" t="6726" r="14650" b="63068"/>
          <a:stretch/>
        </p:blipFill>
        <p:spPr>
          <a:xfrm>
            <a:off x="6752700" y="3622050"/>
            <a:ext cx="1460600" cy="509725"/>
          </a:xfrm>
          <a:prstGeom prst="rect">
            <a:avLst/>
          </a:prstGeom>
          <a:noFill/>
          <a:ln>
            <a:noFill/>
          </a:ln>
        </p:spPr>
      </p:pic>
      <p:pic>
        <p:nvPicPr>
          <p:cNvPr id="599" name="Google Shape;599;p32"/>
          <p:cNvPicPr preferRelativeResize="0"/>
          <p:nvPr/>
        </p:nvPicPr>
        <p:blipFill rotWithShape="1">
          <a:blip r:embed="rId5">
            <a:alphaModFix/>
          </a:blip>
          <a:srcRect l="17246" t="60692" r="17029" b="10264"/>
          <a:stretch/>
        </p:blipFill>
        <p:spPr>
          <a:xfrm>
            <a:off x="6752713" y="4307125"/>
            <a:ext cx="1460575" cy="52727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33"/>
          <p:cNvSpPr txBox="1">
            <a:spLocks noGrp="1"/>
          </p:cNvSpPr>
          <p:nvPr>
            <p:ph type="ctrTitle" idx="6"/>
          </p:nvPr>
        </p:nvSpPr>
        <p:spPr>
          <a:xfrm>
            <a:off x="3672450" y="94875"/>
            <a:ext cx="1881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a:t>Test benches</a:t>
            </a:r>
            <a:endParaRPr sz="2500"/>
          </a:p>
        </p:txBody>
      </p:sp>
      <p:sp>
        <p:nvSpPr>
          <p:cNvPr id="605" name="Google Shape;605;p33"/>
          <p:cNvSpPr txBox="1">
            <a:spLocks noGrp="1"/>
          </p:cNvSpPr>
          <p:nvPr>
            <p:ph type="ctrTitle" idx="2"/>
          </p:nvPr>
        </p:nvSpPr>
        <p:spPr>
          <a:xfrm>
            <a:off x="3424650" y="1998025"/>
            <a:ext cx="23769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Shallow Ensemble Learning SEL-Z</a:t>
            </a:r>
            <a:endParaRPr/>
          </a:p>
        </p:txBody>
      </p:sp>
      <p:sp>
        <p:nvSpPr>
          <p:cNvPr id="606" name="Google Shape;606;p33"/>
          <p:cNvSpPr txBox="1">
            <a:spLocks noGrp="1"/>
          </p:cNvSpPr>
          <p:nvPr>
            <p:ph type="ctrTitle"/>
          </p:nvPr>
        </p:nvSpPr>
        <p:spPr>
          <a:xfrm>
            <a:off x="874650" y="1813025"/>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Shallow CNN-1-X</a:t>
            </a:r>
            <a:endParaRPr/>
          </a:p>
        </p:txBody>
      </p:sp>
      <p:sp>
        <p:nvSpPr>
          <p:cNvPr id="607" name="Google Shape;607;p33"/>
          <p:cNvSpPr txBox="1">
            <a:spLocks noGrp="1"/>
          </p:cNvSpPr>
          <p:nvPr>
            <p:ph type="subTitle" idx="1"/>
          </p:nvPr>
        </p:nvSpPr>
        <p:spPr>
          <a:xfrm>
            <a:off x="715050" y="2145176"/>
            <a:ext cx="22005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X ∈ {ReLU, RePSU▽, MISH, PMISH, SWISH, PSWISH}</a:t>
            </a:r>
            <a:endParaRPr/>
          </a:p>
        </p:txBody>
      </p:sp>
      <p:sp>
        <p:nvSpPr>
          <p:cNvPr id="608" name="Google Shape;608;p33"/>
          <p:cNvSpPr txBox="1">
            <a:spLocks noGrp="1"/>
          </p:cNvSpPr>
          <p:nvPr>
            <p:ph type="subTitle" idx="3"/>
          </p:nvPr>
        </p:nvSpPr>
        <p:spPr>
          <a:xfrm>
            <a:off x="3450388" y="2373784"/>
            <a:ext cx="22005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Z ∈ {ReLU, PMISH, PSWISH, RePSU▽}</a:t>
            </a:r>
            <a:endParaRPr/>
          </a:p>
        </p:txBody>
      </p:sp>
      <p:sp>
        <p:nvSpPr>
          <p:cNvPr id="609" name="Google Shape;609;p33"/>
          <p:cNvSpPr txBox="1">
            <a:spLocks noGrp="1"/>
          </p:cNvSpPr>
          <p:nvPr>
            <p:ph type="ctrTitle" idx="4"/>
          </p:nvPr>
        </p:nvSpPr>
        <p:spPr>
          <a:xfrm>
            <a:off x="6352949" y="1736825"/>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Deep CNN-2-Y</a:t>
            </a:r>
            <a:endParaRPr/>
          </a:p>
        </p:txBody>
      </p:sp>
      <p:sp>
        <p:nvSpPr>
          <p:cNvPr id="610" name="Google Shape;610;p33"/>
          <p:cNvSpPr txBox="1">
            <a:spLocks noGrp="1"/>
          </p:cNvSpPr>
          <p:nvPr>
            <p:ph type="subTitle" idx="5"/>
          </p:nvPr>
        </p:nvSpPr>
        <p:spPr>
          <a:xfrm>
            <a:off x="6158249" y="2068976"/>
            <a:ext cx="22707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 ∈ {ReLU, RePSU, MISH, PMISH, SWISH, PSWISH}</a:t>
            </a:r>
            <a:endParaRPr/>
          </a:p>
        </p:txBody>
      </p:sp>
      <p:sp>
        <p:nvSpPr>
          <p:cNvPr id="611" name="Google Shape;611;p33"/>
          <p:cNvSpPr txBox="1">
            <a:spLocks noGrp="1"/>
          </p:cNvSpPr>
          <p:nvPr>
            <p:ph type="ctrTitle" idx="9"/>
          </p:nvPr>
        </p:nvSpPr>
        <p:spPr>
          <a:xfrm>
            <a:off x="3533801" y="3874225"/>
            <a:ext cx="20706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Deep Ensemble Learning DEL-Z</a:t>
            </a:r>
            <a:endParaRPr/>
          </a:p>
        </p:txBody>
      </p:sp>
      <p:sp>
        <p:nvSpPr>
          <p:cNvPr id="612" name="Google Shape;612;p33"/>
          <p:cNvSpPr txBox="1">
            <a:spLocks noGrp="1"/>
          </p:cNvSpPr>
          <p:nvPr>
            <p:ph type="subTitle" idx="13"/>
          </p:nvPr>
        </p:nvSpPr>
        <p:spPr>
          <a:xfrm>
            <a:off x="3515338" y="4209276"/>
            <a:ext cx="20706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Z ∈ {ReLU, PMISH, PSWISH, RePSU▽}</a:t>
            </a:r>
            <a:endParaRPr/>
          </a:p>
        </p:txBody>
      </p:sp>
      <p:sp>
        <p:nvSpPr>
          <p:cNvPr id="613" name="Google Shape;613;p33"/>
          <p:cNvSpPr/>
          <p:nvPr/>
        </p:nvSpPr>
        <p:spPr>
          <a:xfrm>
            <a:off x="4342888" y="3201909"/>
            <a:ext cx="415500" cy="415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1607550" y="1359867"/>
            <a:ext cx="415500" cy="415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4342888" y="1359867"/>
            <a:ext cx="415500" cy="415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7085849" y="1359867"/>
            <a:ext cx="415500" cy="415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7" name="Google Shape;617;p33"/>
          <p:cNvCxnSpPr>
            <a:stCxn id="614" idx="3"/>
            <a:endCxn id="613" idx="1"/>
          </p:cNvCxnSpPr>
          <p:nvPr/>
        </p:nvCxnSpPr>
        <p:spPr>
          <a:xfrm>
            <a:off x="2023050" y="1567617"/>
            <a:ext cx="2319900" cy="1842000"/>
          </a:xfrm>
          <a:prstGeom prst="bentConnector3">
            <a:avLst>
              <a:gd name="adj1" fmla="val 49999"/>
            </a:avLst>
          </a:prstGeom>
          <a:noFill/>
          <a:ln w="9525" cap="flat" cmpd="sng">
            <a:solidFill>
              <a:schemeClr val="lt2"/>
            </a:solidFill>
            <a:prstDash val="solid"/>
            <a:round/>
            <a:headEnd type="none" w="med" len="med"/>
            <a:tailEnd type="none" w="med" len="med"/>
          </a:ln>
        </p:spPr>
      </p:cxnSp>
      <p:cxnSp>
        <p:nvCxnSpPr>
          <p:cNvPr id="618" name="Google Shape;618;p33"/>
          <p:cNvCxnSpPr>
            <a:stCxn id="613" idx="3"/>
            <a:endCxn id="616" idx="1"/>
          </p:cNvCxnSpPr>
          <p:nvPr/>
        </p:nvCxnSpPr>
        <p:spPr>
          <a:xfrm rot="10800000" flipH="1">
            <a:off x="4758388" y="1567659"/>
            <a:ext cx="2327400" cy="1842000"/>
          </a:xfrm>
          <a:prstGeom prst="bentConnector3">
            <a:avLst>
              <a:gd name="adj1" fmla="val 50001"/>
            </a:avLst>
          </a:prstGeom>
          <a:noFill/>
          <a:ln w="9525" cap="flat" cmpd="sng">
            <a:solidFill>
              <a:schemeClr val="lt2"/>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1745</Words>
  <Application>Microsoft Office PowerPoint</Application>
  <PresentationFormat>Affichage à l'écran (16:9)</PresentationFormat>
  <Paragraphs>188</Paragraphs>
  <Slides>20</Slides>
  <Notes>20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20</vt:i4>
      </vt:variant>
    </vt:vector>
  </HeadingPairs>
  <TitlesOfParts>
    <vt:vector size="27" baseType="lpstr">
      <vt:lpstr>Arial</vt:lpstr>
      <vt:lpstr>Fira Sans Condensed Medium</vt:lpstr>
      <vt:lpstr>Maven Pro</vt:lpstr>
      <vt:lpstr>Advent Pro SemiBold</vt:lpstr>
      <vt:lpstr>Share Tech</vt:lpstr>
      <vt:lpstr>Maven Pro Black</vt:lpstr>
      <vt:lpstr>Data Science Consulting by Slidesgo</vt:lpstr>
      <vt:lpstr>Project 8: On joint parameterizations of linear and nonlinear functionals in neural networks</vt:lpstr>
      <vt:lpstr>Generalities</vt:lpstr>
      <vt:lpstr>Generalities</vt:lpstr>
      <vt:lpstr>Main idea</vt:lpstr>
      <vt:lpstr>SWISH/PSWISH</vt:lpstr>
      <vt:lpstr>Proposed (parametric) activation functions</vt:lpstr>
      <vt:lpstr>Optimizers</vt:lpstr>
      <vt:lpstr>Loss functions</vt:lpstr>
      <vt:lpstr>Test benches</vt:lpstr>
      <vt:lpstr>Generalized Fractional Brownian Texture Dataset</vt:lpstr>
      <vt:lpstr>Challenges</vt:lpstr>
      <vt:lpstr>Shallow CNN</vt:lpstr>
      <vt:lpstr>Shallow CNN - Results</vt:lpstr>
      <vt:lpstr>Shallow Ensemble Learning (SEL)</vt:lpstr>
      <vt:lpstr>Shallow Ensemble Learning (SEL)</vt:lpstr>
      <vt:lpstr>Deep Ensemble Learning (DEL)</vt:lpstr>
      <vt:lpstr>Deep Ensemble Learning (DEL)</vt:lpstr>
      <vt:lpstr>Takeaway messages</vt:lpstr>
      <vt:lpstr>Thank you for your attention!</vt:lpstr>
      <vt:lpstr>Proposed (parametric) activation functions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8: On joint parameterizations of linear and nonlinear functionals in neural networks</dc:title>
  <cp:lastModifiedBy>Wassim CHAKROUN</cp:lastModifiedBy>
  <cp:revision>1</cp:revision>
  <dcterms:modified xsi:type="dcterms:W3CDTF">2023-06-18T16:15:36Z</dcterms:modified>
</cp:coreProperties>
</file>